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7" r:id="rId1"/>
  </p:sldMasterIdLst>
  <p:notesMasterIdLst>
    <p:notesMasterId r:id="rId37"/>
  </p:notesMasterIdLst>
  <p:sldIdLst>
    <p:sldId id="256" r:id="rId2"/>
    <p:sldId id="321" r:id="rId3"/>
    <p:sldId id="316" r:id="rId4"/>
    <p:sldId id="345" r:id="rId5"/>
    <p:sldId id="336" r:id="rId6"/>
    <p:sldId id="403" r:id="rId7"/>
    <p:sldId id="352" r:id="rId8"/>
    <p:sldId id="353" r:id="rId9"/>
    <p:sldId id="320" r:id="rId10"/>
    <p:sldId id="326" r:id="rId11"/>
    <p:sldId id="327" r:id="rId12"/>
    <p:sldId id="328" r:id="rId13"/>
    <p:sldId id="354" r:id="rId14"/>
    <p:sldId id="334" r:id="rId15"/>
    <p:sldId id="355" r:id="rId16"/>
    <p:sldId id="335" r:id="rId17"/>
    <p:sldId id="325" r:id="rId18"/>
    <p:sldId id="341" r:id="rId19"/>
    <p:sldId id="342" r:id="rId20"/>
    <p:sldId id="349" r:id="rId21"/>
    <p:sldId id="338" r:id="rId22"/>
    <p:sldId id="340" r:id="rId23"/>
    <p:sldId id="343" r:id="rId24"/>
    <p:sldId id="344" r:id="rId25"/>
    <p:sldId id="314" r:id="rId26"/>
    <p:sldId id="322" r:id="rId27"/>
    <p:sldId id="356" r:id="rId28"/>
    <p:sldId id="357" r:id="rId29"/>
    <p:sldId id="358" r:id="rId30"/>
    <p:sldId id="361" r:id="rId31"/>
    <p:sldId id="362" r:id="rId32"/>
    <p:sldId id="363" r:id="rId33"/>
    <p:sldId id="364" r:id="rId34"/>
    <p:sldId id="359" r:id="rId35"/>
    <p:sldId id="36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69C"/>
    <a:srgbClr val="A5B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5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5D480D-90E1-43E4-8DBF-92FC78A05346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753DF7-B655-43A4-BD21-B5B73DC72F39}">
      <dgm:prSet/>
      <dgm:spPr/>
      <dgm:t>
        <a:bodyPr/>
        <a:lstStyle/>
        <a:p>
          <a:r>
            <a:rPr lang="en-US" dirty="0" err="1"/>
            <a:t>Practise</a:t>
          </a:r>
          <a:endParaRPr lang="en-US" dirty="0"/>
        </a:p>
      </dgm:t>
    </dgm:pt>
    <dgm:pt modelId="{94A509FA-62CC-4B1F-9006-05A3C22066A7}" type="parTrans" cxnId="{4B7CCC08-E3BE-4F06-BAA1-C1EF754A742C}">
      <dgm:prSet/>
      <dgm:spPr/>
      <dgm:t>
        <a:bodyPr/>
        <a:lstStyle/>
        <a:p>
          <a:endParaRPr lang="en-US"/>
        </a:p>
      </dgm:t>
    </dgm:pt>
    <dgm:pt modelId="{5C76C08B-7D84-4023-BB5B-5C0E0CD6A2C7}" type="sibTrans" cxnId="{4B7CCC08-E3BE-4F06-BAA1-C1EF754A742C}">
      <dgm:prSet/>
      <dgm:spPr/>
      <dgm:t>
        <a:bodyPr/>
        <a:lstStyle/>
        <a:p>
          <a:endParaRPr lang="en-US"/>
        </a:p>
      </dgm:t>
    </dgm:pt>
    <dgm:pt modelId="{70A1F286-4AD5-4A97-9AB5-20B64CB64B9B}">
      <dgm:prSet custT="1"/>
      <dgm:spPr/>
      <dgm:t>
        <a:bodyPr/>
        <a:lstStyle/>
        <a:p>
          <a:r>
            <a:rPr lang="en-US" sz="2000" dirty="0" err="1"/>
            <a:t>Practise</a:t>
          </a:r>
          <a:r>
            <a:rPr lang="en-US" sz="2000" dirty="0"/>
            <a:t> annotating resonance in SBC007 and justifying your response</a:t>
          </a:r>
        </a:p>
      </dgm:t>
    </dgm:pt>
    <dgm:pt modelId="{F531CCAF-DA6B-44F0-B1A0-26B404A0BDA0}" type="parTrans" cxnId="{21E1B078-2F71-4C80-A30C-12493E41723E}">
      <dgm:prSet/>
      <dgm:spPr/>
      <dgm:t>
        <a:bodyPr/>
        <a:lstStyle/>
        <a:p>
          <a:endParaRPr lang="en-US"/>
        </a:p>
      </dgm:t>
    </dgm:pt>
    <dgm:pt modelId="{F81A5B0B-9362-430F-9842-54BE7416E6F7}" type="sibTrans" cxnId="{21E1B078-2F71-4C80-A30C-12493E41723E}">
      <dgm:prSet/>
      <dgm:spPr/>
      <dgm:t>
        <a:bodyPr/>
        <a:lstStyle/>
        <a:p>
          <a:endParaRPr lang="en-US"/>
        </a:p>
      </dgm:t>
    </dgm:pt>
    <dgm:pt modelId="{0A5272B2-9FA2-4AF2-923F-F68ADCDBDC4B}">
      <dgm:prSet/>
      <dgm:spPr/>
      <dgm:t>
        <a:bodyPr/>
        <a:lstStyle/>
        <a:p>
          <a:r>
            <a:rPr lang="en-US"/>
            <a:t>Navigate</a:t>
          </a:r>
        </a:p>
      </dgm:t>
    </dgm:pt>
    <dgm:pt modelId="{351DE521-B004-4A95-825B-402BF0E162D3}" type="parTrans" cxnId="{172A1752-01E7-4681-82E5-A3D3EFD00090}">
      <dgm:prSet/>
      <dgm:spPr/>
      <dgm:t>
        <a:bodyPr/>
        <a:lstStyle/>
        <a:p>
          <a:endParaRPr lang="en-US"/>
        </a:p>
      </dgm:t>
    </dgm:pt>
    <dgm:pt modelId="{0972D7CA-8598-4CC8-97BD-8FF1B63F8E0A}" type="sibTrans" cxnId="{172A1752-01E7-4681-82E5-A3D3EFD00090}">
      <dgm:prSet/>
      <dgm:spPr/>
      <dgm:t>
        <a:bodyPr/>
        <a:lstStyle/>
        <a:p>
          <a:endParaRPr lang="en-US"/>
        </a:p>
      </dgm:t>
    </dgm:pt>
    <dgm:pt modelId="{894E6F76-A5D4-4E5E-893D-93622B38073D}">
      <dgm:prSet custT="1"/>
      <dgm:spPr/>
      <dgm:t>
        <a:bodyPr/>
        <a:lstStyle/>
        <a:p>
          <a:r>
            <a:rPr lang="en-US" sz="2000" dirty="0"/>
            <a:t>Navigate between groups of resonances in </a:t>
          </a:r>
          <a:r>
            <a:rPr lang="en-US" sz="2000" dirty="0" err="1"/>
            <a:t>Rezonator</a:t>
          </a:r>
          <a:r>
            <a:rPr lang="en-US" sz="2000" dirty="0"/>
            <a:t> using the clique stackings</a:t>
          </a:r>
        </a:p>
      </dgm:t>
    </dgm:pt>
    <dgm:pt modelId="{608FCAE5-B11E-49DC-B158-6A6606FA2B72}" type="parTrans" cxnId="{802B46B0-44F7-42C7-A18A-6FFCE7A127D3}">
      <dgm:prSet/>
      <dgm:spPr/>
      <dgm:t>
        <a:bodyPr/>
        <a:lstStyle/>
        <a:p>
          <a:endParaRPr lang="en-US"/>
        </a:p>
      </dgm:t>
    </dgm:pt>
    <dgm:pt modelId="{63FAF0C4-42E4-4240-84AB-0FA86E3321A4}" type="sibTrans" cxnId="{802B46B0-44F7-42C7-A18A-6FFCE7A127D3}">
      <dgm:prSet/>
      <dgm:spPr/>
      <dgm:t>
        <a:bodyPr/>
        <a:lstStyle/>
        <a:p>
          <a:endParaRPr lang="en-US"/>
        </a:p>
      </dgm:t>
    </dgm:pt>
    <dgm:pt modelId="{5B288A0D-B448-483F-963F-CB6D6CAC250A}">
      <dgm:prSet/>
      <dgm:spPr/>
      <dgm:t>
        <a:bodyPr/>
        <a:lstStyle/>
        <a:p>
          <a:r>
            <a:rPr lang="en-US"/>
            <a:t>Understand</a:t>
          </a:r>
        </a:p>
      </dgm:t>
    </dgm:pt>
    <dgm:pt modelId="{A1528E02-34D7-41B3-B4D0-D80AA32A01ED}" type="parTrans" cxnId="{2D362B3F-C4B4-46A6-9D1C-7F26BE054751}">
      <dgm:prSet/>
      <dgm:spPr/>
      <dgm:t>
        <a:bodyPr/>
        <a:lstStyle/>
        <a:p>
          <a:endParaRPr lang="en-US"/>
        </a:p>
      </dgm:t>
    </dgm:pt>
    <dgm:pt modelId="{9C07B2CF-9E71-484B-89A2-139D268BF2A9}" type="sibTrans" cxnId="{2D362B3F-C4B4-46A6-9D1C-7F26BE054751}">
      <dgm:prSet/>
      <dgm:spPr/>
      <dgm:t>
        <a:bodyPr/>
        <a:lstStyle/>
        <a:p>
          <a:endParaRPr lang="en-US"/>
        </a:p>
      </dgm:t>
    </dgm:pt>
    <dgm:pt modelId="{6AA43E47-2552-49A7-84E3-B76E6A0E275D}">
      <dgm:prSet custT="1"/>
      <dgm:spPr/>
      <dgm:t>
        <a:bodyPr/>
        <a:lstStyle/>
        <a:p>
          <a:r>
            <a:rPr lang="en-US" sz="2000" dirty="0"/>
            <a:t>Understand the idea of ellipsis and annotate it </a:t>
          </a:r>
          <a:r>
            <a:rPr lang="en-US" sz="2000"/>
            <a:t>in Rezonator</a:t>
          </a:r>
          <a:endParaRPr lang="en-US" sz="2000" dirty="0"/>
        </a:p>
      </dgm:t>
    </dgm:pt>
    <dgm:pt modelId="{F85000CB-34EB-47D0-A0AD-2148E915CE83}" type="parTrans" cxnId="{0E483AA2-F73B-40AC-94E1-B96F98C6E952}">
      <dgm:prSet/>
      <dgm:spPr/>
      <dgm:t>
        <a:bodyPr/>
        <a:lstStyle/>
        <a:p>
          <a:endParaRPr lang="en-US"/>
        </a:p>
      </dgm:t>
    </dgm:pt>
    <dgm:pt modelId="{AF4DA3AB-BA19-481E-8D21-9B546CA59306}" type="sibTrans" cxnId="{0E483AA2-F73B-40AC-94E1-B96F98C6E952}">
      <dgm:prSet/>
      <dgm:spPr/>
      <dgm:t>
        <a:bodyPr/>
        <a:lstStyle/>
        <a:p>
          <a:endParaRPr lang="en-US"/>
        </a:p>
      </dgm:t>
    </dgm:pt>
    <dgm:pt modelId="{78BDC32F-8222-44D2-900F-C82F1BF70C70}">
      <dgm:prSet/>
      <dgm:spPr/>
      <dgm:t>
        <a:bodyPr/>
        <a:lstStyle/>
        <a:p>
          <a:r>
            <a:rPr lang="en-US" dirty="0"/>
            <a:t>Deepen</a:t>
          </a:r>
        </a:p>
      </dgm:t>
    </dgm:pt>
    <dgm:pt modelId="{D091E1BB-7EA9-4903-B276-DB894E24AAE1}" type="parTrans" cxnId="{95942734-801F-47F4-9DE5-A6D375CFAAEE}">
      <dgm:prSet/>
      <dgm:spPr/>
      <dgm:t>
        <a:bodyPr/>
        <a:lstStyle/>
        <a:p>
          <a:endParaRPr lang="zh-HK" altLang="en-US"/>
        </a:p>
      </dgm:t>
    </dgm:pt>
    <dgm:pt modelId="{FA08B313-6FAE-4AE5-8128-51F3DFAE2150}" type="sibTrans" cxnId="{95942734-801F-47F4-9DE5-A6D375CFAAEE}">
      <dgm:prSet/>
      <dgm:spPr/>
      <dgm:t>
        <a:bodyPr/>
        <a:lstStyle/>
        <a:p>
          <a:endParaRPr lang="zh-HK" altLang="en-US"/>
        </a:p>
      </dgm:t>
    </dgm:pt>
    <dgm:pt modelId="{15DD0381-BE17-4760-9B93-BB4148160D45}">
      <dgm:prSet custT="1"/>
      <dgm:spPr/>
      <dgm:t>
        <a:bodyPr/>
        <a:lstStyle/>
        <a:p>
          <a:r>
            <a:rPr lang="en-US" sz="1800" dirty="0"/>
            <a:t>Deepen your understanding of frame and focal resonance, and how we </a:t>
          </a:r>
          <a:r>
            <a:rPr lang="en-US" sz="1800" dirty="0" err="1"/>
            <a:t>analyse</a:t>
          </a:r>
          <a:r>
            <a:rPr lang="en-US" sz="1800" dirty="0"/>
            <a:t> these concepts</a:t>
          </a:r>
        </a:p>
      </dgm:t>
    </dgm:pt>
    <dgm:pt modelId="{C970D8CB-44C9-452D-BF29-1084F9DB93EA}" type="parTrans" cxnId="{9819F464-EBC5-4D2C-9007-40021DA3842C}">
      <dgm:prSet/>
      <dgm:spPr/>
      <dgm:t>
        <a:bodyPr/>
        <a:lstStyle/>
        <a:p>
          <a:endParaRPr lang="zh-HK" altLang="en-US"/>
        </a:p>
      </dgm:t>
    </dgm:pt>
    <dgm:pt modelId="{D5DD275D-8EAE-421A-9926-69A48B95023C}" type="sibTrans" cxnId="{9819F464-EBC5-4D2C-9007-40021DA3842C}">
      <dgm:prSet/>
      <dgm:spPr/>
      <dgm:t>
        <a:bodyPr/>
        <a:lstStyle/>
        <a:p>
          <a:endParaRPr lang="zh-HK" altLang="en-US"/>
        </a:p>
      </dgm:t>
    </dgm:pt>
    <dgm:pt modelId="{8218B63E-955A-41E9-8A8E-2D373C670772}" type="pres">
      <dgm:prSet presAssocID="{775D480D-90E1-43E4-8DBF-92FC78A05346}" presName="Name0" presStyleCnt="0">
        <dgm:presLayoutVars>
          <dgm:dir/>
          <dgm:animLvl val="lvl"/>
          <dgm:resizeHandles val="exact"/>
        </dgm:presLayoutVars>
      </dgm:prSet>
      <dgm:spPr/>
    </dgm:pt>
    <dgm:pt modelId="{3A115763-55BE-44FB-BBA9-496CCA7BE801}" type="pres">
      <dgm:prSet presAssocID="{5B288A0D-B448-483F-963F-CB6D6CAC250A}" presName="boxAndChildren" presStyleCnt="0"/>
      <dgm:spPr/>
    </dgm:pt>
    <dgm:pt modelId="{731C1423-55EF-41CE-8C1D-2A02552B0E21}" type="pres">
      <dgm:prSet presAssocID="{5B288A0D-B448-483F-963F-CB6D6CAC250A}" presName="parentTextBox" presStyleLbl="alignNode1" presStyleIdx="0" presStyleCnt="4"/>
      <dgm:spPr/>
    </dgm:pt>
    <dgm:pt modelId="{51804F40-DC0F-4822-841B-9FE5F4FFD249}" type="pres">
      <dgm:prSet presAssocID="{5B288A0D-B448-483F-963F-CB6D6CAC250A}" presName="descendantBox" presStyleLbl="bgAccFollowNode1" presStyleIdx="0" presStyleCnt="4"/>
      <dgm:spPr/>
    </dgm:pt>
    <dgm:pt modelId="{5552611B-73A8-44EA-8C50-0469D128509F}" type="pres">
      <dgm:prSet presAssocID="{0972D7CA-8598-4CC8-97BD-8FF1B63F8E0A}" presName="sp" presStyleCnt="0"/>
      <dgm:spPr/>
    </dgm:pt>
    <dgm:pt modelId="{DCDEB9F4-7984-4351-A9E1-6814240D7A2A}" type="pres">
      <dgm:prSet presAssocID="{0A5272B2-9FA2-4AF2-923F-F68ADCDBDC4B}" presName="arrowAndChildren" presStyleCnt="0"/>
      <dgm:spPr/>
    </dgm:pt>
    <dgm:pt modelId="{E394B91E-8C06-4864-B9D2-B72193CD1D59}" type="pres">
      <dgm:prSet presAssocID="{0A5272B2-9FA2-4AF2-923F-F68ADCDBDC4B}" presName="parentTextArrow" presStyleLbl="node1" presStyleIdx="0" presStyleCnt="0"/>
      <dgm:spPr/>
    </dgm:pt>
    <dgm:pt modelId="{53F93D63-1B87-4CB2-8C80-F0034FBA26D0}" type="pres">
      <dgm:prSet presAssocID="{0A5272B2-9FA2-4AF2-923F-F68ADCDBDC4B}" presName="arrow" presStyleLbl="alignNode1" presStyleIdx="1" presStyleCnt="4"/>
      <dgm:spPr/>
    </dgm:pt>
    <dgm:pt modelId="{5E4C83AE-BF0D-4738-B0BB-AB1880857224}" type="pres">
      <dgm:prSet presAssocID="{0A5272B2-9FA2-4AF2-923F-F68ADCDBDC4B}" presName="descendantArrow" presStyleLbl="bgAccFollowNode1" presStyleIdx="1" presStyleCnt="4"/>
      <dgm:spPr/>
    </dgm:pt>
    <dgm:pt modelId="{F5FDAE1F-9B46-4802-B2F4-5B80E8F53FFA}" type="pres">
      <dgm:prSet presAssocID="{5C76C08B-7D84-4023-BB5B-5C0E0CD6A2C7}" presName="sp" presStyleCnt="0"/>
      <dgm:spPr/>
    </dgm:pt>
    <dgm:pt modelId="{1A42219A-00EE-404B-9989-C1720D01BFA7}" type="pres">
      <dgm:prSet presAssocID="{DB753DF7-B655-43A4-BD21-B5B73DC72F39}" presName="arrowAndChildren" presStyleCnt="0"/>
      <dgm:spPr/>
    </dgm:pt>
    <dgm:pt modelId="{C2503477-9B8A-42EB-97C4-C66C4C62DD0E}" type="pres">
      <dgm:prSet presAssocID="{DB753DF7-B655-43A4-BD21-B5B73DC72F39}" presName="parentTextArrow" presStyleLbl="node1" presStyleIdx="0" presStyleCnt="0"/>
      <dgm:spPr/>
    </dgm:pt>
    <dgm:pt modelId="{8E8C820D-15D9-4023-8352-E45DB8004CEF}" type="pres">
      <dgm:prSet presAssocID="{DB753DF7-B655-43A4-BD21-B5B73DC72F39}" presName="arrow" presStyleLbl="alignNode1" presStyleIdx="2" presStyleCnt="4"/>
      <dgm:spPr/>
    </dgm:pt>
    <dgm:pt modelId="{D20C57A5-E8F5-4150-82E5-8D8F1B1E2C4F}" type="pres">
      <dgm:prSet presAssocID="{DB753DF7-B655-43A4-BD21-B5B73DC72F39}" presName="descendantArrow" presStyleLbl="bgAccFollowNode1" presStyleIdx="2" presStyleCnt="4"/>
      <dgm:spPr/>
    </dgm:pt>
    <dgm:pt modelId="{E94345A7-E1B9-460B-AEFB-5F856C9AB013}" type="pres">
      <dgm:prSet presAssocID="{FA08B313-6FAE-4AE5-8128-51F3DFAE2150}" presName="sp" presStyleCnt="0"/>
      <dgm:spPr/>
    </dgm:pt>
    <dgm:pt modelId="{9BFF5196-0889-4171-A04D-699C17DABB0F}" type="pres">
      <dgm:prSet presAssocID="{78BDC32F-8222-44D2-900F-C82F1BF70C70}" presName="arrowAndChildren" presStyleCnt="0"/>
      <dgm:spPr/>
    </dgm:pt>
    <dgm:pt modelId="{1BF967D2-6EB3-4BC0-8D3B-1FF78F6CF6B1}" type="pres">
      <dgm:prSet presAssocID="{78BDC32F-8222-44D2-900F-C82F1BF70C70}" presName="parentTextArrow" presStyleLbl="node1" presStyleIdx="0" presStyleCnt="0"/>
      <dgm:spPr/>
    </dgm:pt>
    <dgm:pt modelId="{DD61C665-85B9-4F5A-BBBF-7518B937BF7D}" type="pres">
      <dgm:prSet presAssocID="{78BDC32F-8222-44D2-900F-C82F1BF70C70}" presName="arrow" presStyleLbl="alignNode1" presStyleIdx="3" presStyleCnt="4"/>
      <dgm:spPr/>
    </dgm:pt>
    <dgm:pt modelId="{2EF6D1AE-32E8-4FD9-BE63-683E542CBD7A}" type="pres">
      <dgm:prSet presAssocID="{78BDC32F-8222-44D2-900F-C82F1BF70C70}" presName="descendantArrow" presStyleLbl="bgAccFollowNode1" presStyleIdx="3" presStyleCnt="4"/>
      <dgm:spPr/>
    </dgm:pt>
  </dgm:ptLst>
  <dgm:cxnLst>
    <dgm:cxn modelId="{4B7CCC08-E3BE-4F06-BAA1-C1EF754A742C}" srcId="{775D480D-90E1-43E4-8DBF-92FC78A05346}" destId="{DB753DF7-B655-43A4-BD21-B5B73DC72F39}" srcOrd="1" destOrd="0" parTransId="{94A509FA-62CC-4B1F-9006-05A3C22066A7}" sibTransId="{5C76C08B-7D84-4023-BB5B-5C0E0CD6A2C7}"/>
    <dgm:cxn modelId="{0563FC0A-F913-4929-A51D-E5523B52BD14}" type="presOf" srcId="{0A5272B2-9FA2-4AF2-923F-F68ADCDBDC4B}" destId="{E394B91E-8C06-4864-B9D2-B72193CD1D59}" srcOrd="0" destOrd="0" presId="urn:microsoft.com/office/officeart/2016/7/layout/VerticalDownArrowProcess"/>
    <dgm:cxn modelId="{056E9E27-230B-4BB7-B444-F079A7DF5000}" type="presOf" srcId="{894E6F76-A5D4-4E5E-893D-93622B38073D}" destId="{5E4C83AE-BF0D-4738-B0BB-AB1880857224}" srcOrd="0" destOrd="0" presId="urn:microsoft.com/office/officeart/2016/7/layout/VerticalDownArrowProcess"/>
    <dgm:cxn modelId="{B709CB30-5829-434C-AF0A-BE0EBFD3FAD4}" type="presOf" srcId="{70A1F286-4AD5-4A97-9AB5-20B64CB64B9B}" destId="{D20C57A5-E8F5-4150-82E5-8D8F1B1E2C4F}" srcOrd="0" destOrd="0" presId="urn:microsoft.com/office/officeart/2016/7/layout/VerticalDownArrowProcess"/>
    <dgm:cxn modelId="{95942734-801F-47F4-9DE5-A6D375CFAAEE}" srcId="{775D480D-90E1-43E4-8DBF-92FC78A05346}" destId="{78BDC32F-8222-44D2-900F-C82F1BF70C70}" srcOrd="0" destOrd="0" parTransId="{D091E1BB-7EA9-4903-B276-DB894E24AAE1}" sibTransId="{FA08B313-6FAE-4AE5-8128-51F3DFAE2150}"/>
    <dgm:cxn modelId="{2D362B3F-C4B4-46A6-9D1C-7F26BE054751}" srcId="{775D480D-90E1-43E4-8DBF-92FC78A05346}" destId="{5B288A0D-B448-483F-963F-CB6D6CAC250A}" srcOrd="3" destOrd="0" parTransId="{A1528E02-34D7-41B3-B4D0-D80AA32A01ED}" sibTransId="{9C07B2CF-9E71-484B-89A2-139D268BF2A9}"/>
    <dgm:cxn modelId="{A5EF5D5F-26B5-4FFE-A78B-F505F829292E}" type="presOf" srcId="{15DD0381-BE17-4760-9B93-BB4148160D45}" destId="{2EF6D1AE-32E8-4FD9-BE63-683E542CBD7A}" srcOrd="0" destOrd="0" presId="urn:microsoft.com/office/officeart/2016/7/layout/VerticalDownArrowProcess"/>
    <dgm:cxn modelId="{9819F464-EBC5-4D2C-9007-40021DA3842C}" srcId="{78BDC32F-8222-44D2-900F-C82F1BF70C70}" destId="{15DD0381-BE17-4760-9B93-BB4148160D45}" srcOrd="0" destOrd="0" parTransId="{C970D8CB-44C9-452D-BF29-1084F9DB93EA}" sibTransId="{D5DD275D-8EAE-421A-9926-69A48B95023C}"/>
    <dgm:cxn modelId="{EA060765-6BC0-4300-AC22-11CF7F59F54F}" type="presOf" srcId="{6AA43E47-2552-49A7-84E3-B76E6A0E275D}" destId="{51804F40-DC0F-4822-841B-9FE5F4FFD249}" srcOrd="0" destOrd="0" presId="urn:microsoft.com/office/officeart/2016/7/layout/VerticalDownArrowProcess"/>
    <dgm:cxn modelId="{6F9CA16A-02BC-4A14-8515-59DFA3A7F6D8}" type="presOf" srcId="{775D480D-90E1-43E4-8DBF-92FC78A05346}" destId="{8218B63E-955A-41E9-8A8E-2D373C670772}" srcOrd="0" destOrd="0" presId="urn:microsoft.com/office/officeart/2016/7/layout/VerticalDownArrowProcess"/>
    <dgm:cxn modelId="{FF50B44A-95DC-4D68-B770-7DE70BFF1D41}" type="presOf" srcId="{78BDC32F-8222-44D2-900F-C82F1BF70C70}" destId="{DD61C665-85B9-4F5A-BBBF-7518B937BF7D}" srcOrd="1" destOrd="0" presId="urn:microsoft.com/office/officeart/2016/7/layout/VerticalDownArrowProcess"/>
    <dgm:cxn modelId="{7D4BC64B-A86E-4AA6-92AA-2EDDED6CD5AF}" type="presOf" srcId="{DB753DF7-B655-43A4-BD21-B5B73DC72F39}" destId="{C2503477-9B8A-42EB-97C4-C66C4C62DD0E}" srcOrd="0" destOrd="0" presId="urn:microsoft.com/office/officeart/2016/7/layout/VerticalDownArrowProcess"/>
    <dgm:cxn modelId="{172A1752-01E7-4681-82E5-A3D3EFD00090}" srcId="{775D480D-90E1-43E4-8DBF-92FC78A05346}" destId="{0A5272B2-9FA2-4AF2-923F-F68ADCDBDC4B}" srcOrd="2" destOrd="0" parTransId="{351DE521-B004-4A95-825B-402BF0E162D3}" sibTransId="{0972D7CA-8598-4CC8-97BD-8FF1B63F8E0A}"/>
    <dgm:cxn modelId="{21E1B078-2F71-4C80-A30C-12493E41723E}" srcId="{DB753DF7-B655-43A4-BD21-B5B73DC72F39}" destId="{70A1F286-4AD5-4A97-9AB5-20B64CB64B9B}" srcOrd="0" destOrd="0" parTransId="{F531CCAF-DA6B-44F0-B1A0-26B404A0BDA0}" sibTransId="{F81A5B0B-9362-430F-9842-54BE7416E6F7}"/>
    <dgm:cxn modelId="{09A2277F-CCDC-46BA-A86D-9F8C19BD121E}" type="presOf" srcId="{0A5272B2-9FA2-4AF2-923F-F68ADCDBDC4B}" destId="{53F93D63-1B87-4CB2-8C80-F0034FBA26D0}" srcOrd="1" destOrd="0" presId="urn:microsoft.com/office/officeart/2016/7/layout/VerticalDownArrowProcess"/>
    <dgm:cxn modelId="{0E483AA2-F73B-40AC-94E1-B96F98C6E952}" srcId="{5B288A0D-B448-483F-963F-CB6D6CAC250A}" destId="{6AA43E47-2552-49A7-84E3-B76E6A0E275D}" srcOrd="0" destOrd="0" parTransId="{F85000CB-34EB-47D0-A0AD-2148E915CE83}" sibTransId="{AF4DA3AB-BA19-481E-8D21-9B546CA59306}"/>
    <dgm:cxn modelId="{7A97C0AF-B793-42D6-851C-CFEE52489EDB}" type="presOf" srcId="{5B288A0D-B448-483F-963F-CB6D6CAC250A}" destId="{731C1423-55EF-41CE-8C1D-2A02552B0E21}" srcOrd="0" destOrd="0" presId="urn:microsoft.com/office/officeart/2016/7/layout/VerticalDownArrowProcess"/>
    <dgm:cxn modelId="{802B46B0-44F7-42C7-A18A-6FFCE7A127D3}" srcId="{0A5272B2-9FA2-4AF2-923F-F68ADCDBDC4B}" destId="{894E6F76-A5D4-4E5E-893D-93622B38073D}" srcOrd="0" destOrd="0" parTransId="{608FCAE5-B11E-49DC-B158-6A6606FA2B72}" sibTransId="{63FAF0C4-42E4-4240-84AB-0FA86E3321A4}"/>
    <dgm:cxn modelId="{A6E33CC0-97B3-49D0-A361-DCF9D1229979}" type="presOf" srcId="{78BDC32F-8222-44D2-900F-C82F1BF70C70}" destId="{1BF967D2-6EB3-4BC0-8D3B-1FF78F6CF6B1}" srcOrd="0" destOrd="0" presId="urn:microsoft.com/office/officeart/2016/7/layout/VerticalDownArrowProcess"/>
    <dgm:cxn modelId="{7E42DBD5-F1B9-4025-BD4B-7135EBC9AB10}" type="presOf" srcId="{DB753DF7-B655-43A4-BD21-B5B73DC72F39}" destId="{8E8C820D-15D9-4023-8352-E45DB8004CEF}" srcOrd="1" destOrd="0" presId="urn:microsoft.com/office/officeart/2016/7/layout/VerticalDownArrowProcess"/>
    <dgm:cxn modelId="{B622C85C-3835-4152-88C5-97B3C916C65B}" type="presParOf" srcId="{8218B63E-955A-41E9-8A8E-2D373C670772}" destId="{3A115763-55BE-44FB-BBA9-496CCA7BE801}" srcOrd="0" destOrd="0" presId="urn:microsoft.com/office/officeart/2016/7/layout/VerticalDownArrowProcess"/>
    <dgm:cxn modelId="{CA68EE1E-1159-4AD7-A367-AFDB460AF1C6}" type="presParOf" srcId="{3A115763-55BE-44FB-BBA9-496CCA7BE801}" destId="{731C1423-55EF-41CE-8C1D-2A02552B0E21}" srcOrd="0" destOrd="0" presId="urn:microsoft.com/office/officeart/2016/7/layout/VerticalDownArrowProcess"/>
    <dgm:cxn modelId="{0A446B7A-8C25-4BD3-9C87-6E59997DF6DA}" type="presParOf" srcId="{3A115763-55BE-44FB-BBA9-496CCA7BE801}" destId="{51804F40-DC0F-4822-841B-9FE5F4FFD249}" srcOrd="1" destOrd="0" presId="urn:microsoft.com/office/officeart/2016/7/layout/VerticalDownArrowProcess"/>
    <dgm:cxn modelId="{C3F44783-0150-46D8-BDC6-6DE284E6FD7F}" type="presParOf" srcId="{8218B63E-955A-41E9-8A8E-2D373C670772}" destId="{5552611B-73A8-44EA-8C50-0469D128509F}" srcOrd="1" destOrd="0" presId="urn:microsoft.com/office/officeart/2016/7/layout/VerticalDownArrowProcess"/>
    <dgm:cxn modelId="{9861DCAB-DAFB-46D1-9E4C-6BFE7DEC4F5B}" type="presParOf" srcId="{8218B63E-955A-41E9-8A8E-2D373C670772}" destId="{DCDEB9F4-7984-4351-A9E1-6814240D7A2A}" srcOrd="2" destOrd="0" presId="urn:microsoft.com/office/officeart/2016/7/layout/VerticalDownArrowProcess"/>
    <dgm:cxn modelId="{684C3ECE-8E32-4F03-AB06-CC61D46DE7C1}" type="presParOf" srcId="{DCDEB9F4-7984-4351-A9E1-6814240D7A2A}" destId="{E394B91E-8C06-4864-B9D2-B72193CD1D59}" srcOrd="0" destOrd="0" presId="urn:microsoft.com/office/officeart/2016/7/layout/VerticalDownArrowProcess"/>
    <dgm:cxn modelId="{C9E7ECFF-1C03-46D2-A02C-24D6592B5C55}" type="presParOf" srcId="{DCDEB9F4-7984-4351-A9E1-6814240D7A2A}" destId="{53F93D63-1B87-4CB2-8C80-F0034FBA26D0}" srcOrd="1" destOrd="0" presId="urn:microsoft.com/office/officeart/2016/7/layout/VerticalDownArrowProcess"/>
    <dgm:cxn modelId="{5A12D9D6-231E-4C76-B428-7ED80BB8C3C6}" type="presParOf" srcId="{DCDEB9F4-7984-4351-A9E1-6814240D7A2A}" destId="{5E4C83AE-BF0D-4738-B0BB-AB1880857224}" srcOrd="2" destOrd="0" presId="urn:microsoft.com/office/officeart/2016/7/layout/VerticalDownArrowProcess"/>
    <dgm:cxn modelId="{D157CB7D-C083-4D60-9FA6-7093C18C6D25}" type="presParOf" srcId="{8218B63E-955A-41E9-8A8E-2D373C670772}" destId="{F5FDAE1F-9B46-4802-B2F4-5B80E8F53FFA}" srcOrd="3" destOrd="0" presId="urn:microsoft.com/office/officeart/2016/7/layout/VerticalDownArrowProcess"/>
    <dgm:cxn modelId="{A364EF17-5884-4F15-8250-B7CA82C46A00}" type="presParOf" srcId="{8218B63E-955A-41E9-8A8E-2D373C670772}" destId="{1A42219A-00EE-404B-9989-C1720D01BFA7}" srcOrd="4" destOrd="0" presId="urn:microsoft.com/office/officeart/2016/7/layout/VerticalDownArrowProcess"/>
    <dgm:cxn modelId="{9F1F8E85-E106-49D1-93D9-1BA3DC528BC2}" type="presParOf" srcId="{1A42219A-00EE-404B-9989-C1720D01BFA7}" destId="{C2503477-9B8A-42EB-97C4-C66C4C62DD0E}" srcOrd="0" destOrd="0" presId="urn:microsoft.com/office/officeart/2016/7/layout/VerticalDownArrowProcess"/>
    <dgm:cxn modelId="{685CFCDE-11E1-4856-B105-EC335E33640D}" type="presParOf" srcId="{1A42219A-00EE-404B-9989-C1720D01BFA7}" destId="{8E8C820D-15D9-4023-8352-E45DB8004CEF}" srcOrd="1" destOrd="0" presId="urn:microsoft.com/office/officeart/2016/7/layout/VerticalDownArrowProcess"/>
    <dgm:cxn modelId="{59CBEC83-54BF-4B91-B588-7DBED627490C}" type="presParOf" srcId="{1A42219A-00EE-404B-9989-C1720D01BFA7}" destId="{D20C57A5-E8F5-4150-82E5-8D8F1B1E2C4F}" srcOrd="2" destOrd="0" presId="urn:microsoft.com/office/officeart/2016/7/layout/VerticalDownArrowProcess"/>
    <dgm:cxn modelId="{F295ACAF-F3A6-4DD7-8163-3BF84D2E0425}" type="presParOf" srcId="{8218B63E-955A-41E9-8A8E-2D373C670772}" destId="{E94345A7-E1B9-460B-AEFB-5F856C9AB013}" srcOrd="5" destOrd="0" presId="urn:microsoft.com/office/officeart/2016/7/layout/VerticalDownArrowProcess"/>
    <dgm:cxn modelId="{CBD3AFC3-68C1-427A-B302-7693A4A117F8}" type="presParOf" srcId="{8218B63E-955A-41E9-8A8E-2D373C670772}" destId="{9BFF5196-0889-4171-A04D-699C17DABB0F}" srcOrd="6" destOrd="0" presId="urn:microsoft.com/office/officeart/2016/7/layout/VerticalDownArrowProcess"/>
    <dgm:cxn modelId="{35BF2863-F291-4EE2-9B6B-CFE4B0DF2802}" type="presParOf" srcId="{9BFF5196-0889-4171-A04D-699C17DABB0F}" destId="{1BF967D2-6EB3-4BC0-8D3B-1FF78F6CF6B1}" srcOrd="0" destOrd="0" presId="urn:microsoft.com/office/officeart/2016/7/layout/VerticalDownArrowProcess"/>
    <dgm:cxn modelId="{D18A4606-D45B-47C6-839D-C2F55DE4E8E3}" type="presParOf" srcId="{9BFF5196-0889-4171-A04D-699C17DABB0F}" destId="{DD61C665-85B9-4F5A-BBBF-7518B937BF7D}" srcOrd="1" destOrd="0" presId="urn:microsoft.com/office/officeart/2016/7/layout/VerticalDownArrowProcess"/>
    <dgm:cxn modelId="{C155E265-2068-4A9B-9A87-A668F0399C8D}" type="presParOf" srcId="{9BFF5196-0889-4171-A04D-699C17DABB0F}" destId="{2EF6D1AE-32E8-4FD9-BE63-683E542CBD7A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1C1423-55EF-41CE-8C1D-2A02552B0E21}">
      <dsp:nvSpPr>
        <dsp:cNvPr id="0" name=""/>
        <dsp:cNvSpPr/>
      </dsp:nvSpPr>
      <dsp:spPr>
        <a:xfrm>
          <a:off x="0" y="4132497"/>
          <a:ext cx="2754854" cy="9040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925" tIns="227584" rIns="195925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Understand</a:t>
          </a:r>
        </a:p>
      </dsp:txBody>
      <dsp:txXfrm>
        <a:off x="0" y="4132497"/>
        <a:ext cx="2754854" cy="904089"/>
      </dsp:txXfrm>
    </dsp:sp>
    <dsp:sp modelId="{51804F40-DC0F-4822-841B-9FE5F4FFD249}">
      <dsp:nvSpPr>
        <dsp:cNvPr id="0" name=""/>
        <dsp:cNvSpPr/>
      </dsp:nvSpPr>
      <dsp:spPr>
        <a:xfrm>
          <a:off x="2754853" y="4132497"/>
          <a:ext cx="8264562" cy="9040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4" tIns="254000" rIns="167644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Understand the idea of ellipsis and annotate it </a:t>
          </a:r>
          <a:r>
            <a:rPr lang="en-US" sz="2000" kern="1200"/>
            <a:t>in Rezonator</a:t>
          </a:r>
          <a:endParaRPr lang="en-US" sz="2000" kern="1200" dirty="0"/>
        </a:p>
      </dsp:txBody>
      <dsp:txXfrm>
        <a:off x="2754853" y="4132497"/>
        <a:ext cx="8264562" cy="904089"/>
      </dsp:txXfrm>
    </dsp:sp>
    <dsp:sp modelId="{53F93D63-1B87-4CB2-8C80-F0034FBA26D0}">
      <dsp:nvSpPr>
        <dsp:cNvPr id="0" name=""/>
        <dsp:cNvSpPr/>
      </dsp:nvSpPr>
      <dsp:spPr>
        <a:xfrm rot="10800000">
          <a:off x="0" y="2755569"/>
          <a:ext cx="2754854" cy="139048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925" tIns="227584" rIns="195925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Navigate</a:t>
          </a:r>
        </a:p>
      </dsp:txBody>
      <dsp:txXfrm rot="-10800000">
        <a:off x="0" y="2755569"/>
        <a:ext cx="2754854" cy="903818"/>
      </dsp:txXfrm>
    </dsp:sp>
    <dsp:sp modelId="{5E4C83AE-BF0D-4738-B0BB-AB1880857224}">
      <dsp:nvSpPr>
        <dsp:cNvPr id="0" name=""/>
        <dsp:cNvSpPr/>
      </dsp:nvSpPr>
      <dsp:spPr>
        <a:xfrm>
          <a:off x="2754853" y="2755569"/>
          <a:ext cx="8264562" cy="9038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4" tIns="254000" rIns="167644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Navigate between groups of resonances in </a:t>
          </a:r>
          <a:r>
            <a:rPr lang="en-US" sz="2000" kern="1200" dirty="0" err="1"/>
            <a:t>Rezonator</a:t>
          </a:r>
          <a:r>
            <a:rPr lang="en-US" sz="2000" kern="1200" dirty="0"/>
            <a:t> using the clique stackings</a:t>
          </a:r>
        </a:p>
      </dsp:txBody>
      <dsp:txXfrm>
        <a:off x="2754853" y="2755569"/>
        <a:ext cx="8264562" cy="903818"/>
      </dsp:txXfrm>
    </dsp:sp>
    <dsp:sp modelId="{8E8C820D-15D9-4023-8352-E45DB8004CEF}">
      <dsp:nvSpPr>
        <dsp:cNvPr id="0" name=""/>
        <dsp:cNvSpPr/>
      </dsp:nvSpPr>
      <dsp:spPr>
        <a:xfrm rot="10800000">
          <a:off x="0" y="1378641"/>
          <a:ext cx="2754854" cy="139048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925" tIns="227584" rIns="195925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Practise</a:t>
          </a:r>
          <a:endParaRPr lang="en-US" sz="3200" kern="1200" dirty="0"/>
        </a:p>
      </dsp:txBody>
      <dsp:txXfrm rot="-10800000">
        <a:off x="0" y="1378641"/>
        <a:ext cx="2754854" cy="903818"/>
      </dsp:txXfrm>
    </dsp:sp>
    <dsp:sp modelId="{D20C57A5-E8F5-4150-82E5-8D8F1B1E2C4F}">
      <dsp:nvSpPr>
        <dsp:cNvPr id="0" name=""/>
        <dsp:cNvSpPr/>
      </dsp:nvSpPr>
      <dsp:spPr>
        <a:xfrm>
          <a:off x="2754853" y="1378641"/>
          <a:ext cx="8264562" cy="9038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4" tIns="254000" rIns="167644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Practise</a:t>
          </a:r>
          <a:r>
            <a:rPr lang="en-US" sz="2000" kern="1200" dirty="0"/>
            <a:t> annotating resonance in SBC007 and justifying your response</a:t>
          </a:r>
        </a:p>
      </dsp:txBody>
      <dsp:txXfrm>
        <a:off x="2754853" y="1378641"/>
        <a:ext cx="8264562" cy="903818"/>
      </dsp:txXfrm>
    </dsp:sp>
    <dsp:sp modelId="{DD61C665-85B9-4F5A-BBBF-7518B937BF7D}">
      <dsp:nvSpPr>
        <dsp:cNvPr id="0" name=""/>
        <dsp:cNvSpPr/>
      </dsp:nvSpPr>
      <dsp:spPr>
        <a:xfrm rot="10800000">
          <a:off x="0" y="1712"/>
          <a:ext cx="2754854" cy="139048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925" tIns="227584" rIns="195925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Deepen</a:t>
          </a:r>
        </a:p>
      </dsp:txBody>
      <dsp:txXfrm rot="-10800000">
        <a:off x="0" y="1712"/>
        <a:ext cx="2754854" cy="903818"/>
      </dsp:txXfrm>
    </dsp:sp>
    <dsp:sp modelId="{2EF6D1AE-32E8-4FD9-BE63-683E542CBD7A}">
      <dsp:nvSpPr>
        <dsp:cNvPr id="0" name=""/>
        <dsp:cNvSpPr/>
      </dsp:nvSpPr>
      <dsp:spPr>
        <a:xfrm>
          <a:off x="2754853" y="1712"/>
          <a:ext cx="8264562" cy="9038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4" tIns="228600" rIns="167644" bIns="22860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Deepen your understanding of frame and focal resonance, and how we </a:t>
          </a:r>
          <a:r>
            <a:rPr lang="en-US" sz="1800" kern="1200" dirty="0" err="1"/>
            <a:t>analyse</a:t>
          </a:r>
          <a:r>
            <a:rPr lang="en-US" sz="1800" kern="1200" dirty="0"/>
            <a:t> these concepts</a:t>
          </a:r>
        </a:p>
      </dsp:txBody>
      <dsp:txXfrm>
        <a:off x="2754853" y="1712"/>
        <a:ext cx="8264562" cy="9038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3.55987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3-03-01T22:47:39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28408 17406 0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03.55987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3-03-01T22:47:39.2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28408 17406 0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F7265-9714-40CD-87E4-791D4405C151}" type="datetimeFigureOut">
              <a:rPr lang="zh-HK" altLang="en-US" smtClean="0"/>
              <a:t>17/5/2023</a:t>
            </a:fld>
            <a:endParaRPr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A105A-621D-49A7-96AE-E239F13EC64D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10262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95709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83779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2777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204987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0011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1651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66154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16174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41686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08159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21423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22008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8404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59265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54488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98474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055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7606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  <p:sldLayoutId id="214748383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ucsb.my.site.com/success/s/apply-for-summer-scholarshi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4.png"/><Relationship Id="rId5" Type="http://schemas.openxmlformats.org/officeDocument/2006/relationships/image" Target="NULL"/><Relationship Id="rId4" Type="http://schemas.openxmlformats.org/officeDocument/2006/relationships/customXml" Target="../ink/ink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C6DF19-D007-3CD3-A21C-2476CC076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2382" y="1454964"/>
            <a:ext cx="6261917" cy="33088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HK" dirty="0"/>
              <a:t>Week 7: Advanced resonance</a:t>
            </a:r>
            <a:endParaRPr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730B67A-B48A-369E-596A-C9B40863D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2382" y="4763803"/>
            <a:ext cx="6261917" cy="1464378"/>
          </a:xfrm>
        </p:spPr>
        <p:txBody>
          <a:bodyPr>
            <a:normAutofit/>
          </a:bodyPr>
          <a:lstStyle/>
          <a:p>
            <a:r>
              <a:rPr lang="en-US" altLang="zh-HK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Ryan Ka Yau Lai</a:t>
            </a:r>
          </a:p>
          <a:p>
            <a:r>
              <a:rPr lang="en-US" altLang="zh-HK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University of California, Santa Barbara</a:t>
            </a:r>
            <a:endParaRPr lang="zh-HK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8" name="Picture 17" descr="Yellow and blue symbols">
            <a:extLst>
              <a:ext uri="{FF2B5EF4-FFF2-40B4-BE49-F238E27FC236}">
                <a16:creationId xmlns:a16="http://schemas.microsoft.com/office/drawing/2014/main" id="{A0D49F24-AC94-71F9-F741-492564C77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92" r="26709" b="1"/>
          <a:stretch/>
        </p:blipFill>
        <p:spPr>
          <a:xfrm>
            <a:off x="-1" y="10"/>
            <a:ext cx="46346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08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903A0-6017-0DA3-657A-C6DA273B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 fontScale="90000"/>
          </a:bodyPr>
          <a:lstStyle/>
          <a:p>
            <a:r>
              <a:rPr lang="en-US" altLang="zh-TW" dirty="0" err="1">
                <a:solidFill>
                  <a:srgbClr val="EBEBEB"/>
                </a:solidFill>
              </a:rPr>
              <a:t>Analysing</a:t>
            </a:r>
            <a:r>
              <a:rPr lang="en-US" altLang="zh-TW" dirty="0">
                <a:solidFill>
                  <a:srgbClr val="EBEBEB"/>
                </a:solidFill>
              </a:rPr>
              <a:t> analogies in focal resonance</a:t>
            </a:r>
            <a:endParaRPr lang="zh-TW" altLang="en-US" dirty="0">
              <a:solidFill>
                <a:srgbClr val="EBEBEB"/>
              </a:solidFill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125E84D-E610-1B96-F3E2-FB22787875B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64990" y="2593622"/>
          <a:ext cx="9662019" cy="30015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3410">
                  <a:extLst>
                    <a:ext uri="{9D8B030D-6E8A-4147-A177-3AD203B41FA5}">
                      <a16:colId xmlns:a16="http://schemas.microsoft.com/office/drawing/2014/main" val="2003109130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3166899624"/>
                    </a:ext>
                  </a:extLst>
                </a:gridCol>
                <a:gridCol w="2343390">
                  <a:extLst>
                    <a:ext uri="{9D8B030D-6E8A-4147-A177-3AD203B41FA5}">
                      <a16:colId xmlns:a16="http://schemas.microsoft.com/office/drawing/2014/main" val="2884785062"/>
                    </a:ext>
                  </a:extLst>
                </a:gridCol>
                <a:gridCol w="1681366">
                  <a:extLst>
                    <a:ext uri="{9D8B030D-6E8A-4147-A177-3AD203B41FA5}">
                      <a16:colId xmlns:a16="http://schemas.microsoft.com/office/drawing/2014/main" val="2113517683"/>
                    </a:ext>
                  </a:extLst>
                </a:gridCol>
                <a:gridCol w="3462367">
                  <a:extLst>
                    <a:ext uri="{9D8B030D-6E8A-4147-A177-3AD203B41FA5}">
                      <a16:colId xmlns:a16="http://schemas.microsoft.com/office/drawing/2014/main" val="145018740"/>
                    </a:ext>
                  </a:extLst>
                </a:gridCol>
              </a:tblGrid>
              <a:tr h="600305">
                <a:tc>
                  <a:txBody>
                    <a:bodyPr/>
                    <a:lstStyle/>
                    <a:p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B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C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C – interpretation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502485391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Mary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he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b="1" dirty="0">
                          <a:solidFill>
                            <a:schemeClr val="accent3"/>
                          </a:solidFill>
                        </a:rPr>
                        <a:t>can</a:t>
                      </a:r>
                      <a:r>
                        <a:rPr lang="en-US" altLang="zh-TW" sz="2700" b="1" dirty="0"/>
                        <a:t> take</a:t>
                      </a:r>
                      <a:endParaRPr lang="zh-TW" altLang="en-US" sz="2700" b="1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b="0" dirty="0"/>
                        <a:t>leave</a:t>
                      </a:r>
                      <a:endParaRPr lang="zh-TW" altLang="en-US" sz="2700" b="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i="1" dirty="0">
                          <a:solidFill>
                            <a:schemeClr val="accent3"/>
                          </a:solidFill>
                        </a:rPr>
                        <a:t>can</a:t>
                      </a:r>
                      <a:r>
                        <a:rPr lang="en-US" altLang="zh-TW" sz="2700" dirty="0"/>
                        <a:t> – Possibility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93348780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he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b="1" dirty="0"/>
                        <a:t>earn</a:t>
                      </a:r>
                      <a:r>
                        <a:rPr lang="en-US" altLang="zh-TW" sz="2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</a:t>
                      </a:r>
                      <a:endParaRPr lang="zh-TW" altLang="en-US" sz="27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b="0" dirty="0"/>
                        <a:t>leave</a:t>
                      </a:r>
                      <a:endParaRPr lang="zh-TW" altLang="en-US" sz="2700" b="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i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-s</a:t>
                      </a:r>
                      <a:r>
                        <a:rPr lang="en-US" altLang="zh-TW" sz="2700" i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zh-TW" sz="2700" i="0" dirty="0"/>
                        <a:t>– Habit</a:t>
                      </a:r>
                      <a:endParaRPr lang="zh-TW" altLang="en-US" sz="2700" i="1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350212668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he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b="1" dirty="0"/>
                        <a:t>get</a:t>
                      </a:r>
                      <a:r>
                        <a:rPr lang="en-US" altLang="zh-TW" sz="27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</a:t>
                      </a:r>
                      <a:endParaRPr lang="zh-TW" altLang="en-US" sz="27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b="0" dirty="0"/>
                        <a:t>leave</a:t>
                      </a:r>
                      <a:endParaRPr lang="zh-TW" altLang="en-US" sz="2700" b="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i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-s</a:t>
                      </a:r>
                      <a:r>
                        <a:rPr lang="en-US" altLang="zh-TW" sz="2700" i="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zh-TW" sz="2700" i="0" dirty="0"/>
                        <a:t>– Habit</a:t>
                      </a:r>
                      <a:endParaRPr lang="zh-TW" altLang="en-US" sz="2700" i="1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728868916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we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don’t</a:t>
                      </a:r>
                      <a:r>
                        <a:rPr lang="en-US" altLang="zh-TW" sz="2700" b="1" dirty="0"/>
                        <a:t> get</a:t>
                      </a:r>
                      <a:endParaRPr lang="zh-TW" altLang="en-US" sz="2700" b="1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b="0" dirty="0"/>
                        <a:t>shit</a:t>
                      </a:r>
                      <a:endParaRPr lang="zh-TW" altLang="en-US" sz="2700" b="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i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don’t</a:t>
                      </a:r>
                      <a:r>
                        <a:rPr lang="en-US" altLang="zh-TW" sz="2700" i="0" dirty="0"/>
                        <a:t> - Impossibility</a:t>
                      </a:r>
                      <a:endParaRPr lang="zh-TW" altLang="en-US" sz="2700" i="1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1721408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871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903A0-6017-0DA3-657A-C6DA273B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 fontScale="90000"/>
          </a:bodyPr>
          <a:lstStyle/>
          <a:p>
            <a:r>
              <a:rPr lang="en-US" altLang="zh-TW" dirty="0" err="1">
                <a:solidFill>
                  <a:srgbClr val="EBEBEB"/>
                </a:solidFill>
              </a:rPr>
              <a:t>Analysing</a:t>
            </a:r>
            <a:r>
              <a:rPr lang="en-US" altLang="zh-TW" dirty="0">
                <a:solidFill>
                  <a:srgbClr val="EBEBEB"/>
                </a:solidFill>
              </a:rPr>
              <a:t> analogies in focal resonance</a:t>
            </a:r>
            <a:endParaRPr lang="zh-TW" altLang="en-US" dirty="0">
              <a:solidFill>
                <a:srgbClr val="EBEBEB"/>
              </a:solidFill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125E84D-E610-1B96-F3E2-FB22787875B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64990" y="2593622"/>
          <a:ext cx="9662019" cy="30015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3410">
                  <a:extLst>
                    <a:ext uri="{9D8B030D-6E8A-4147-A177-3AD203B41FA5}">
                      <a16:colId xmlns:a16="http://schemas.microsoft.com/office/drawing/2014/main" val="2003109130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3166899624"/>
                    </a:ext>
                  </a:extLst>
                </a:gridCol>
                <a:gridCol w="2343390">
                  <a:extLst>
                    <a:ext uri="{9D8B030D-6E8A-4147-A177-3AD203B41FA5}">
                      <a16:colId xmlns:a16="http://schemas.microsoft.com/office/drawing/2014/main" val="2884785062"/>
                    </a:ext>
                  </a:extLst>
                </a:gridCol>
                <a:gridCol w="1681366">
                  <a:extLst>
                    <a:ext uri="{9D8B030D-6E8A-4147-A177-3AD203B41FA5}">
                      <a16:colId xmlns:a16="http://schemas.microsoft.com/office/drawing/2014/main" val="2113517683"/>
                    </a:ext>
                  </a:extLst>
                </a:gridCol>
                <a:gridCol w="3462367">
                  <a:extLst>
                    <a:ext uri="{9D8B030D-6E8A-4147-A177-3AD203B41FA5}">
                      <a16:colId xmlns:a16="http://schemas.microsoft.com/office/drawing/2014/main" val="145018740"/>
                    </a:ext>
                  </a:extLst>
                </a:gridCol>
              </a:tblGrid>
              <a:tr h="600305">
                <a:tc>
                  <a:txBody>
                    <a:bodyPr/>
                    <a:lstStyle/>
                    <a:p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B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C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E – interpretation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502485391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Mary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he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b="0" dirty="0"/>
                        <a:t>can take</a:t>
                      </a:r>
                      <a:endParaRPr lang="zh-TW" altLang="en-US" sz="2700" b="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leave</a:t>
                      </a:r>
                      <a:endParaRPr lang="zh-TW" altLang="en-US" sz="27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i="1" dirty="0"/>
                        <a:t>specific thing</a:t>
                      </a:r>
                      <a:endParaRPr lang="zh-TW" altLang="en-US" sz="2700" i="1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93348780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he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b="0" dirty="0"/>
                        <a:t>earns</a:t>
                      </a:r>
                      <a:endParaRPr lang="zh-TW" altLang="en-US" sz="2700" b="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leave</a:t>
                      </a:r>
                      <a:endParaRPr lang="zh-TW" altLang="en-US" sz="27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i="1" dirty="0"/>
                        <a:t>specific thing</a:t>
                      </a:r>
                      <a:endParaRPr lang="zh-TW" altLang="en-US" sz="2700" i="1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350212668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he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b="0" dirty="0"/>
                        <a:t>gets</a:t>
                      </a:r>
                      <a:endParaRPr lang="zh-TW" altLang="en-US" sz="2700" b="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b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leave</a:t>
                      </a:r>
                      <a:endParaRPr lang="zh-TW" altLang="en-US" sz="2700" b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i="1" dirty="0"/>
                        <a:t>specific thing</a:t>
                      </a:r>
                      <a:endParaRPr lang="zh-TW" altLang="en-US" sz="2700" i="1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728868916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we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b="0" dirty="0"/>
                        <a:t>don’t get</a:t>
                      </a:r>
                      <a:endParaRPr lang="zh-TW" altLang="en-US" sz="2700" b="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shit</a:t>
                      </a:r>
                      <a:endParaRPr lang="zh-TW" altLang="en-US" sz="2700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i="1" dirty="0"/>
                        <a:t>anything</a:t>
                      </a:r>
                      <a:endParaRPr lang="zh-TW" altLang="en-US" sz="2700" i="1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1721408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024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8D57A0-5B59-1E9C-D7E6-FDC69DB3E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>
            <a:normAutofit/>
          </a:bodyPr>
          <a:lstStyle/>
          <a:p>
            <a:r>
              <a:rPr lang="en-US" altLang="zh-TW" dirty="0"/>
              <a:t>Your turn! (1)</a:t>
            </a:r>
            <a:endParaRPr lang="zh-TW" altLang="en-US" dirty="0"/>
          </a:p>
        </p:txBody>
      </p:sp>
      <p:pic>
        <p:nvPicPr>
          <p:cNvPr id="5" name="Picture 4" descr="Yellow paper aeroplane flying the opposite way as many grey paper aeroplanes">
            <a:extLst>
              <a:ext uri="{FF2B5EF4-FFF2-40B4-BE49-F238E27FC236}">
                <a16:creationId xmlns:a16="http://schemas.microsoft.com/office/drawing/2014/main" id="{37615E0B-AACA-FD86-26AB-925DF970D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2" r="31299" b="-1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690EEF-BE50-BEC0-C16F-655EC9337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8" y="1895476"/>
            <a:ext cx="4802031" cy="4352924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sz="3200" dirty="0"/>
              <a:t>Draw resonances in lines 1-12</a:t>
            </a:r>
          </a:p>
          <a:p>
            <a:r>
              <a:rPr lang="en-US" altLang="zh-TW" sz="3200" dirty="0"/>
              <a:t>Find examples of frame and focal resonance</a:t>
            </a:r>
          </a:p>
          <a:p>
            <a:r>
              <a:rPr lang="en-US" altLang="zh-TW" sz="3200" dirty="0"/>
              <a:t>Compare with  your group members</a:t>
            </a:r>
          </a:p>
          <a:p>
            <a:r>
              <a:rPr lang="en-US" altLang="zh-TW" sz="3200" dirty="0"/>
              <a:t>Explain to your group members what kind of meaning is being created by the use of focal resonance </a:t>
            </a:r>
          </a:p>
        </p:txBody>
      </p:sp>
    </p:spTree>
    <p:extLst>
      <p:ext uri="{BB962C8B-B14F-4D97-AF65-F5344CB8AC3E}">
        <p14:creationId xmlns:p14="http://schemas.microsoft.com/office/powerpoint/2010/main" val="1505668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內容版面配置區 18">
            <a:extLst>
              <a:ext uri="{FF2B5EF4-FFF2-40B4-BE49-F238E27FC236}">
                <a16:creationId xmlns:a16="http://schemas.microsoft.com/office/drawing/2014/main" id="{99D39F54-4B9B-4BBE-28CA-39CD46B01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067" y="2646290"/>
            <a:ext cx="8048625" cy="2047875"/>
          </a:xfrm>
        </p:spPr>
      </p:pic>
      <p:sp>
        <p:nvSpPr>
          <p:cNvPr id="20" name="標題 1">
            <a:extLst>
              <a:ext uri="{FF2B5EF4-FFF2-40B4-BE49-F238E27FC236}">
                <a16:creationId xmlns:a16="http://schemas.microsoft.com/office/drawing/2014/main" id="{AC48AEE1-359F-C60A-4945-FD5AAF1F8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8693629" cy="833774"/>
          </a:xfrm>
        </p:spPr>
        <p:txBody>
          <a:bodyPr>
            <a:normAutofit/>
          </a:bodyPr>
          <a:lstStyle/>
          <a:p>
            <a:r>
              <a:rPr lang="en-US" altLang="zh-TW" dirty="0"/>
              <a:t>False starts in self-initiated repair</a:t>
            </a:r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680B855D-320F-40E4-E394-EB431626459F}"/>
              </a:ext>
            </a:extLst>
          </p:cNvPr>
          <p:cNvSpPr/>
          <p:nvPr/>
        </p:nvSpPr>
        <p:spPr>
          <a:xfrm>
            <a:off x="3727268" y="3307079"/>
            <a:ext cx="4319452" cy="130846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EA438A1-EE39-3E3F-171C-790D9D0DC68C}"/>
              </a:ext>
            </a:extLst>
          </p:cNvPr>
          <p:cNvSpPr txBox="1"/>
          <p:nvPr/>
        </p:nvSpPr>
        <p:spPr>
          <a:xfrm>
            <a:off x="1027611" y="1870755"/>
            <a:ext cx="8952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Self-resonance: Repeating structure to complete what you just said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3897914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內容版面配置區 18">
            <a:extLst>
              <a:ext uri="{FF2B5EF4-FFF2-40B4-BE49-F238E27FC236}">
                <a16:creationId xmlns:a16="http://schemas.microsoft.com/office/drawing/2014/main" id="{99D39F54-4B9B-4BBE-28CA-39CD46B01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067" y="2646290"/>
            <a:ext cx="8048625" cy="2047875"/>
          </a:xfrm>
        </p:spPr>
      </p:pic>
      <p:sp>
        <p:nvSpPr>
          <p:cNvPr id="20" name="標題 1">
            <a:extLst>
              <a:ext uri="{FF2B5EF4-FFF2-40B4-BE49-F238E27FC236}">
                <a16:creationId xmlns:a16="http://schemas.microsoft.com/office/drawing/2014/main" id="{AC48AEE1-359F-C60A-4945-FD5AAF1F8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8693629" cy="833774"/>
          </a:xfrm>
        </p:spPr>
        <p:txBody>
          <a:bodyPr>
            <a:normAutofit/>
          </a:bodyPr>
          <a:lstStyle/>
          <a:p>
            <a:r>
              <a:rPr lang="en-US" altLang="zh-TW" dirty="0"/>
              <a:t>Crossed resonance</a:t>
            </a:r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680B855D-320F-40E4-E394-EB431626459F}"/>
              </a:ext>
            </a:extLst>
          </p:cNvPr>
          <p:cNvSpPr/>
          <p:nvPr/>
        </p:nvSpPr>
        <p:spPr>
          <a:xfrm>
            <a:off x="6592388" y="3089365"/>
            <a:ext cx="618309" cy="58565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00518A3-3C54-3C66-66FE-DB42E6DA1B21}"/>
              </a:ext>
            </a:extLst>
          </p:cNvPr>
          <p:cNvSpPr txBox="1"/>
          <p:nvPr/>
        </p:nvSpPr>
        <p:spPr>
          <a:xfrm>
            <a:off x="1027611" y="1870755"/>
            <a:ext cx="8952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When the order of resonating elements is different across different lines</a:t>
            </a:r>
            <a:endParaRPr lang="en-US" altLang="zh-TW" sz="18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BC10008-2655-22B7-5962-A44124CB1304}"/>
              </a:ext>
            </a:extLst>
          </p:cNvPr>
          <p:cNvSpPr txBox="1"/>
          <p:nvPr/>
        </p:nvSpPr>
        <p:spPr>
          <a:xfrm>
            <a:off x="3381375" y="5534025"/>
            <a:ext cx="497205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Question: Can you think of a type of adjacency pair where crossed resonance would be common in English?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966294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414990-552C-C51E-FE6A-DBF39BD84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You can resonate with material from different lines!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1C69BB-80A3-169E-C27D-527D7B81E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683" y="2713470"/>
            <a:ext cx="8048625" cy="27241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E003879-588C-A4B5-D3E0-A53552808D8B}"/>
              </a:ext>
            </a:extLst>
          </p:cNvPr>
          <p:cNvSpPr/>
          <p:nvPr/>
        </p:nvSpPr>
        <p:spPr>
          <a:xfrm>
            <a:off x="6714309" y="3516594"/>
            <a:ext cx="2142308" cy="51547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05B293D-A187-F906-78AB-DBFEA4057A22}"/>
              </a:ext>
            </a:extLst>
          </p:cNvPr>
          <p:cNvSpPr/>
          <p:nvPr/>
        </p:nvSpPr>
        <p:spPr>
          <a:xfrm>
            <a:off x="6862354" y="4799849"/>
            <a:ext cx="2137954" cy="54285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94A0E3-1D4A-A6AD-14AF-99FB0E73906F}"/>
              </a:ext>
            </a:extLst>
          </p:cNvPr>
          <p:cNvSpPr/>
          <p:nvPr/>
        </p:nvSpPr>
        <p:spPr>
          <a:xfrm>
            <a:off x="5077096" y="2825931"/>
            <a:ext cx="2847704" cy="515476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187505C-FC98-2172-20B3-24EA338BDF22}"/>
              </a:ext>
            </a:extLst>
          </p:cNvPr>
          <p:cNvSpPr/>
          <p:nvPr/>
        </p:nvSpPr>
        <p:spPr>
          <a:xfrm>
            <a:off x="5077096" y="4799849"/>
            <a:ext cx="1637213" cy="54286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9893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DD0D6A-2B06-83E7-E8CF-A186A2318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Let’s have some practice!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B9FD6C-FF4B-9907-F9B5-32CA06B6F0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7699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B23721-FDB2-09E9-30DB-4D36A3BFF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Jumping to a line in </a:t>
            </a:r>
            <a:r>
              <a:rPr lang="en-US" altLang="zh-HK" dirty="0" err="1"/>
              <a:t>Rezonator</a:t>
            </a:r>
            <a:endParaRPr lang="zh-HK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ED1E329-A6F2-93CF-62AE-15D0CE9623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4809" y="1527810"/>
            <a:ext cx="3109912" cy="2297956"/>
          </a:xfrm>
        </p:spPr>
        <p:txBody>
          <a:bodyPr>
            <a:normAutofit fontScale="85000" lnSpcReduction="10000"/>
          </a:bodyPr>
          <a:lstStyle/>
          <a:p>
            <a:r>
              <a:rPr lang="en-US" altLang="zh-HK" sz="2800" dirty="0"/>
              <a:t>Press G</a:t>
            </a:r>
          </a:p>
          <a:p>
            <a:r>
              <a:rPr lang="en-US" altLang="zh-HK" sz="2800" dirty="0"/>
              <a:t>Enter line number</a:t>
            </a:r>
          </a:p>
          <a:p>
            <a:r>
              <a:rPr lang="en-US" altLang="zh-HK" sz="2800" dirty="0"/>
              <a:t>Press OK</a:t>
            </a:r>
          </a:p>
          <a:p>
            <a:r>
              <a:rPr lang="en-US" altLang="zh-HK" sz="2800" dirty="0"/>
              <a:t>Can you go to Line 299?</a:t>
            </a:r>
            <a:endParaRPr lang="zh-HK" altLang="en-US" sz="2800" dirty="0"/>
          </a:p>
        </p:txBody>
      </p:sp>
      <p:pic>
        <p:nvPicPr>
          <p:cNvPr id="7" name="Rezonator 1.1.7 - sbc007.rez_ 2023-01-29 23-15-59">
            <a:hlinkClick r:id="" action="ppaction://media"/>
            <a:extLst>
              <a:ext uri="{FF2B5EF4-FFF2-40B4-BE49-F238E27FC236}">
                <a16:creationId xmlns:a16="http://schemas.microsoft.com/office/drawing/2014/main" id="{39A7EB57-5B47-D33D-D45C-051C539CCC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263" t="5220" r="921" b="13104"/>
          <a:stretch/>
        </p:blipFill>
        <p:spPr>
          <a:xfrm>
            <a:off x="3992880" y="2218690"/>
            <a:ext cx="7670800" cy="377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2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55BE92-23B1-83AF-8441-E7A820BF3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She’s </a:t>
            </a:r>
            <a:r>
              <a:rPr lang="en-US" altLang="zh-TW" dirty="0" err="1"/>
              <a:t>kinda</a:t>
            </a:r>
            <a:r>
              <a:rPr lang="en-US" altLang="zh-TW" dirty="0"/>
              <a:t> shy (lines 299-308)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590C357-34E7-EC0F-6DED-18887235B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388" y="1339273"/>
            <a:ext cx="8160015" cy="506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58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788A39-AAD9-8187-8C05-A1553E1F8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8918"/>
          </a:xfrm>
        </p:spPr>
        <p:txBody>
          <a:bodyPr/>
          <a:lstStyle/>
          <a:p>
            <a:r>
              <a:rPr lang="en-US" altLang="zh-TW" dirty="0"/>
              <a:t>She’s </a:t>
            </a:r>
            <a:r>
              <a:rPr lang="en-US" altLang="zh-TW" dirty="0" err="1"/>
              <a:t>kinda</a:t>
            </a:r>
            <a:r>
              <a:rPr lang="en-US" altLang="zh-TW" dirty="0"/>
              <a:t> shy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F8E4A32-FB8A-24EA-F040-000831679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673" y="1351230"/>
            <a:ext cx="8395855" cy="521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1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E00DB7-BB66-91C8-3BDE-C3F04BF4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While we’re waiting …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4C702B-60F1-1466-7889-BEF1285EC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606" y="1978600"/>
            <a:ext cx="10381205" cy="4300279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3200" dirty="0"/>
              <a:t>Open SBC007 on </a:t>
            </a:r>
            <a:r>
              <a:rPr lang="en-US" altLang="zh-HK" sz="3200" dirty="0" err="1"/>
              <a:t>Rezonator</a:t>
            </a:r>
            <a:endParaRPr lang="en-US" altLang="zh-HK" sz="3200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3000" dirty="0"/>
              <a:t>Preferably a previously saved version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3000" dirty="0"/>
              <a:t>Choose left-justified grid view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3000" dirty="0"/>
              <a:t>Choose rez mode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3200" dirty="0"/>
              <a:t>Note today’s codeword and question on the 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3200" dirty="0"/>
              <a:t>Sit with your group members</a:t>
            </a:r>
          </a:p>
          <a:p>
            <a:pPr marL="0" indent="0">
              <a:buNone/>
            </a:pPr>
            <a:endParaRPr lang="en-US" altLang="zh-HK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b="1" dirty="0"/>
              <a:t>Shameless plug</a:t>
            </a:r>
            <a:r>
              <a:rPr lang="en-US" altLang="zh-TW" sz="3200" dirty="0"/>
              <a:t>: You can still enroll in LING 194 </a:t>
            </a:r>
            <a:r>
              <a:rPr lang="en-US" altLang="zh-TW" sz="3200" dirty="0" err="1"/>
              <a:t>Visualising</a:t>
            </a:r>
            <a:r>
              <a:rPr lang="en-US" altLang="zh-TW" sz="3200" dirty="0"/>
              <a:t> language in conversational interactions, which I teach in summer!</a:t>
            </a:r>
          </a:p>
          <a:p>
            <a:pPr marL="0" lvl="2" indent="0">
              <a:buNone/>
            </a:pPr>
            <a:r>
              <a:rPr lang="en-US" altLang="zh-HK" sz="2800" i="1" dirty="0"/>
              <a:t>	Apply for a scholarship here: </a:t>
            </a:r>
            <a:r>
              <a:rPr lang="en-US" altLang="zh-HK" sz="2800" i="1" dirty="0">
                <a:hlinkClick r:id="rId2"/>
              </a:rPr>
              <a:t>https://ucsb.my.site.com/success/s/apply-for-summer-scholarship</a:t>
            </a:r>
            <a:r>
              <a:rPr lang="en-US" altLang="zh-HK" sz="2800" i="1" dirty="0"/>
              <a:t>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9C01F7-BAE9-1438-CF5E-B20600FBB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925" y="1555407"/>
            <a:ext cx="3631589" cy="846386"/>
          </a:xfrm>
          <a:prstGeom prst="rect">
            <a:avLst/>
          </a:prstGeom>
          <a:effectLst/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D1EA5E8-AFC5-456F-CD7A-E4F265145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154" y="2656461"/>
            <a:ext cx="3151360" cy="91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28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0532E5-F35A-E324-52E8-C97B9B231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437845"/>
            <a:ext cx="3108626" cy="1123745"/>
          </a:xfrm>
        </p:spPr>
        <p:txBody>
          <a:bodyPr anchor="b">
            <a:normAutofit/>
          </a:bodyPr>
          <a:lstStyle/>
          <a:p>
            <a:r>
              <a:rPr lang="en-US" altLang="zh-HK" sz="3200"/>
              <a:t>When words go offscreen</a:t>
            </a:r>
            <a:endParaRPr lang="zh-HK" altLang="en-US" sz="32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1DD46F2-EE57-AE42-3AE1-B4BB73CE7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1940561"/>
            <a:ext cx="3108057" cy="4079240"/>
          </a:xfrm>
        </p:spPr>
        <p:txBody>
          <a:bodyPr>
            <a:normAutofit/>
          </a:bodyPr>
          <a:lstStyle/>
          <a:p>
            <a:r>
              <a:rPr lang="en-US" sz="2800" dirty="0"/>
              <a:t>Use Settings &gt; Narrow (or ctrl + -) to make the columns narrower</a:t>
            </a:r>
          </a:p>
          <a:p>
            <a:r>
              <a:rPr lang="en-US" sz="2800" dirty="0"/>
              <a:t>Use arrow keys to scroll horizontally</a:t>
            </a:r>
          </a:p>
          <a:p>
            <a:endParaRPr lang="en-US" sz="2800" dirty="0"/>
          </a:p>
        </p:txBody>
      </p:sp>
      <p:pic>
        <p:nvPicPr>
          <p:cNvPr id="4" name="Rezonator 1.1.7 - week7_rez.rez 2023-03-01 16-32-47">
            <a:hlinkClick r:id="" action="ppaction://media"/>
            <a:extLst>
              <a:ext uri="{FF2B5EF4-FFF2-40B4-BE49-F238E27FC236}">
                <a16:creationId xmlns:a16="http://schemas.microsoft.com/office/drawing/2014/main" id="{1B3863FD-8EE3-50B5-6480-13DD68CF3C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8451" y="1768806"/>
            <a:ext cx="6495847" cy="392998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3118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CD89A7-BD35-D0FB-271F-A802A59A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only way it’s </a:t>
            </a:r>
            <a:r>
              <a:rPr lang="en-US" altLang="zh-TW" dirty="0" err="1"/>
              <a:t>gonna</a:t>
            </a:r>
            <a:r>
              <a:rPr lang="en-US" altLang="zh-TW" dirty="0"/>
              <a:t> work (lines 78-84)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209090-40A2-6927-D5D0-53E4AF492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CDC8C3-2067-210A-004C-0621F17B1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155170"/>
            <a:ext cx="91344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16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CD89A7-BD35-D0FB-271F-A802A59A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only way it’s </a:t>
            </a:r>
            <a:r>
              <a:rPr lang="en-US" altLang="zh-TW" dirty="0" err="1"/>
              <a:t>gonna</a:t>
            </a:r>
            <a:r>
              <a:rPr lang="en-US" altLang="zh-TW" dirty="0"/>
              <a:t> work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60BBC49-9FE9-ED45-45F2-E6BD09051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421" y="1853248"/>
            <a:ext cx="73437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37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C82081-1473-F110-2003-05BAFEF8C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matter of convenience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B510872-4920-D806-C2CB-FB6041902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330" y="1773147"/>
            <a:ext cx="75152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50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F24368-B0E9-0EDD-0759-BD9DC246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matter of convenience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8C3478-B4F0-0F5E-77E1-0CC032094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82" y="2133190"/>
            <a:ext cx="10589821" cy="337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26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6B5A6C-29CE-2683-DFDF-BED8D72B9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altLang="zh-TW"/>
              <a:t>Cliques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5DF324-FDE5-F144-F045-8E75A37AE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altLang="zh-TW" dirty="0"/>
              <a:t>A group of interlinked units</a:t>
            </a:r>
            <a:endParaRPr lang="zh-TW" altLang="en-US" dirty="0"/>
          </a:p>
        </p:txBody>
      </p:sp>
      <p:pic>
        <p:nvPicPr>
          <p:cNvPr id="7" name="Graphic 6" descr="連結">
            <a:extLst>
              <a:ext uri="{FF2B5EF4-FFF2-40B4-BE49-F238E27FC236}">
                <a16:creationId xmlns:a16="http://schemas.microsoft.com/office/drawing/2014/main" id="{761534CD-09B2-3BF6-A2EF-039D37DF4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6720" y="2548281"/>
            <a:ext cx="3662018" cy="3662018"/>
          </a:xfrm>
          <a:prstGeom prst="rect">
            <a:avLst/>
          </a:prstGeom>
          <a:effectLst/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A314F9F-80AE-CF02-6D25-A355741E1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48" y="3429000"/>
            <a:ext cx="630555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27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6B5A6C-29CE-2683-DFDF-BED8D72B9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altLang="zh-TW" dirty="0"/>
              <a:t>The clique pane</a:t>
            </a:r>
            <a:endParaRPr lang="zh-TW" altLang="en-US" dirty="0"/>
          </a:p>
        </p:txBody>
      </p:sp>
      <p:pic>
        <p:nvPicPr>
          <p:cNvPr id="7" name="Graphic 6" descr="連結">
            <a:extLst>
              <a:ext uri="{FF2B5EF4-FFF2-40B4-BE49-F238E27FC236}">
                <a16:creationId xmlns:a16="http://schemas.microsoft.com/office/drawing/2014/main" id="{761534CD-09B2-3BF6-A2EF-039D37DF4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0703" y="-300018"/>
            <a:ext cx="3662018" cy="3662018"/>
          </a:xfrm>
          <a:prstGeom prst="rect">
            <a:avLst/>
          </a:prstGeom>
          <a:effectLst/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8FD8B01-5141-5426-0B58-42FF5E4DC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50" y="2933208"/>
            <a:ext cx="11125200" cy="1971675"/>
          </a:xfrm>
          <a:prstGeom prst="rect">
            <a:avLst/>
          </a:prstGeom>
        </p:spPr>
      </p:pic>
      <p:sp>
        <p:nvSpPr>
          <p:cNvPr id="13" name="圖說文字: 直線 12">
            <a:extLst>
              <a:ext uri="{FF2B5EF4-FFF2-40B4-BE49-F238E27FC236}">
                <a16:creationId xmlns:a16="http://schemas.microsoft.com/office/drawing/2014/main" id="{88A0EE55-A7F1-04EC-2FB0-1638D43C6EA6}"/>
              </a:ext>
            </a:extLst>
          </p:cNvPr>
          <p:cNvSpPr/>
          <p:nvPr/>
        </p:nvSpPr>
        <p:spPr>
          <a:xfrm>
            <a:off x="5181337" y="1140823"/>
            <a:ext cx="2530764" cy="667259"/>
          </a:xfrm>
          <a:prstGeom prst="borderCallout1">
            <a:avLst>
              <a:gd name="adj1" fmla="val 56464"/>
              <a:gd name="adj2" fmla="val -2139"/>
              <a:gd name="adj3" fmla="val 373356"/>
              <a:gd name="adj4" fmla="val -655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Number of resonances</a:t>
            </a:r>
            <a:endParaRPr lang="zh-TW" altLang="en-US" dirty="0"/>
          </a:p>
        </p:txBody>
      </p:sp>
      <p:sp>
        <p:nvSpPr>
          <p:cNvPr id="14" name="圖說文字: 直線 13">
            <a:extLst>
              <a:ext uri="{FF2B5EF4-FFF2-40B4-BE49-F238E27FC236}">
                <a16:creationId xmlns:a16="http://schemas.microsoft.com/office/drawing/2014/main" id="{F35C68CD-E7D6-FD20-F084-BD1C794B6814}"/>
              </a:ext>
            </a:extLst>
          </p:cNvPr>
          <p:cNvSpPr/>
          <p:nvPr/>
        </p:nvSpPr>
        <p:spPr>
          <a:xfrm>
            <a:off x="6558945" y="2062027"/>
            <a:ext cx="2530764" cy="554182"/>
          </a:xfrm>
          <a:prstGeom prst="borderCallout1">
            <a:avLst>
              <a:gd name="adj1" fmla="val 56464"/>
              <a:gd name="adj2" fmla="val -2139"/>
              <a:gd name="adj3" fmla="val 231928"/>
              <a:gd name="adj4" fmla="val -572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Number of units</a:t>
            </a:r>
            <a:endParaRPr lang="zh-TW" altLang="en-US" dirty="0"/>
          </a:p>
        </p:txBody>
      </p:sp>
      <p:sp>
        <p:nvSpPr>
          <p:cNvPr id="15" name="圖說文字: 直線 14">
            <a:extLst>
              <a:ext uri="{FF2B5EF4-FFF2-40B4-BE49-F238E27FC236}">
                <a16:creationId xmlns:a16="http://schemas.microsoft.com/office/drawing/2014/main" id="{002AC5B3-D753-9AD0-C33F-66078D6441D3}"/>
              </a:ext>
            </a:extLst>
          </p:cNvPr>
          <p:cNvSpPr/>
          <p:nvPr/>
        </p:nvSpPr>
        <p:spPr>
          <a:xfrm>
            <a:off x="1763223" y="5613819"/>
            <a:ext cx="2530764" cy="804397"/>
          </a:xfrm>
          <a:prstGeom prst="borderCallout1">
            <a:avLst>
              <a:gd name="adj1" fmla="val -25250"/>
              <a:gd name="adj2" fmla="val 64962"/>
              <a:gd name="adj3" fmla="val -252097"/>
              <a:gd name="adj4" fmla="val 19462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Specific resonance chain</a:t>
            </a:r>
            <a:endParaRPr lang="zh-TW" altLang="en-US" dirty="0"/>
          </a:p>
        </p:txBody>
      </p:sp>
      <p:sp>
        <p:nvSpPr>
          <p:cNvPr id="16" name="圖說文字: 直線 15">
            <a:extLst>
              <a:ext uri="{FF2B5EF4-FFF2-40B4-BE49-F238E27FC236}">
                <a16:creationId xmlns:a16="http://schemas.microsoft.com/office/drawing/2014/main" id="{40405F29-5B11-492A-5B1F-828231F5B1FC}"/>
              </a:ext>
            </a:extLst>
          </p:cNvPr>
          <p:cNvSpPr/>
          <p:nvPr/>
        </p:nvSpPr>
        <p:spPr>
          <a:xfrm>
            <a:off x="4658822" y="5604100"/>
            <a:ext cx="2778297" cy="804397"/>
          </a:xfrm>
          <a:prstGeom prst="borderCallout1">
            <a:avLst>
              <a:gd name="adj1" fmla="val -25250"/>
              <a:gd name="adj2" fmla="val 64962"/>
              <a:gd name="adj3" fmla="val -258593"/>
              <a:gd name="adj4" fmla="val 14438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Which chains can </a:t>
            </a:r>
            <a:r>
              <a:rPr lang="en-US" altLang="zh-TW" b="1" dirty="0"/>
              <a:t>follow</a:t>
            </a:r>
            <a:r>
              <a:rPr lang="en-US" altLang="zh-TW" dirty="0"/>
              <a:t> the present one?</a:t>
            </a:r>
            <a:endParaRPr lang="zh-TW" altLang="en-US" dirty="0"/>
          </a:p>
        </p:txBody>
      </p:sp>
      <p:sp>
        <p:nvSpPr>
          <p:cNvPr id="3" name="乘號 2">
            <a:extLst>
              <a:ext uri="{FF2B5EF4-FFF2-40B4-BE49-F238E27FC236}">
                <a16:creationId xmlns:a16="http://schemas.microsoft.com/office/drawing/2014/main" id="{F9EC201B-64CD-E1DE-4C4D-53FEF63C6CAC}"/>
              </a:ext>
            </a:extLst>
          </p:cNvPr>
          <p:cNvSpPr/>
          <p:nvPr/>
        </p:nvSpPr>
        <p:spPr>
          <a:xfrm>
            <a:off x="-542484" y="-649306"/>
            <a:ext cx="12944034" cy="7897831"/>
          </a:xfrm>
          <a:prstGeom prst="mathMultiply">
            <a:avLst>
              <a:gd name="adj1" fmla="val 969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7276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1724A9-B49A-1986-6FA2-D51AF93A8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The clique stacker</a:t>
            </a:r>
            <a:endParaRPr lang="zh-HK" altLang="en-US" dirty="0"/>
          </a:p>
        </p:txBody>
      </p:sp>
      <p:pic>
        <p:nvPicPr>
          <p:cNvPr id="4" name="Rezonator 1.3.0 - week7_rez.rez 2023-05-10 11-37-02">
            <a:hlinkClick r:id="" action="ppaction://media"/>
            <a:extLst>
              <a:ext uri="{FF2B5EF4-FFF2-40B4-BE49-F238E27FC236}">
                <a16:creationId xmlns:a16="http://schemas.microsoft.com/office/drawing/2014/main" id="{D73C8625-D26F-79EC-9987-66A3740988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64280" y="1619568"/>
            <a:ext cx="7924800" cy="49022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A3519AC-B569-C436-FF5C-A00B183E3854}"/>
              </a:ext>
            </a:extLst>
          </p:cNvPr>
          <p:cNvSpPr txBox="1"/>
          <p:nvPr/>
        </p:nvSpPr>
        <p:spPr>
          <a:xfrm>
            <a:off x="502920" y="2253496"/>
            <a:ext cx="2887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HK" sz="1800" dirty="0"/>
              <a:t>Go to Tools &gt; Stacker &gt; Clique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HK" dirty="0"/>
              <a:t>Press OK</a:t>
            </a:r>
            <a:endParaRPr lang="en-US" altLang="zh-HK" sz="1800" dirty="0"/>
          </a:p>
        </p:txBody>
      </p:sp>
    </p:spTree>
    <p:extLst>
      <p:ext uri="{BB962C8B-B14F-4D97-AF65-F5344CB8AC3E}">
        <p14:creationId xmlns:p14="http://schemas.microsoft.com/office/powerpoint/2010/main" val="38976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1724A9-B49A-1986-6FA2-D51AF93A8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Going through the clique stacking</a:t>
            </a:r>
            <a:endParaRPr lang="zh-HK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A3519AC-B569-C436-FF5C-A00B183E3854}"/>
              </a:ext>
            </a:extLst>
          </p:cNvPr>
          <p:cNvSpPr txBox="1"/>
          <p:nvPr/>
        </p:nvSpPr>
        <p:spPr>
          <a:xfrm>
            <a:off x="502920" y="2253496"/>
            <a:ext cx="2887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altLang="zh-HK" sz="1800" dirty="0"/>
          </a:p>
        </p:txBody>
      </p:sp>
      <p:pic>
        <p:nvPicPr>
          <p:cNvPr id="3" name="Rezonator 1.3.0 - week7_rez.rez_ 2023-05-10 11-39-37">
            <a:hlinkClick r:id="" action="ppaction://media"/>
            <a:extLst>
              <a:ext uri="{FF2B5EF4-FFF2-40B4-BE49-F238E27FC236}">
                <a16:creationId xmlns:a16="http://schemas.microsoft.com/office/drawing/2014/main" id="{D0C50268-A2AC-ADA2-32C2-24E06511A7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64280" y="1577975"/>
            <a:ext cx="7924800" cy="49022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9EA22E1-3F6A-FD1F-1285-4AA45BDEA200}"/>
              </a:ext>
            </a:extLst>
          </p:cNvPr>
          <p:cNvSpPr txBox="1"/>
          <p:nvPr/>
        </p:nvSpPr>
        <p:spPr>
          <a:xfrm>
            <a:off x="502920" y="1951583"/>
            <a:ext cx="288798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HK" sz="2400" dirty="0"/>
              <a:t>Right-click on a clique &gt; Rename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HK" sz="2400" dirty="0"/>
              <a:t>Type in a new name &gt; Press OK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HK" sz="2400" dirty="0"/>
              <a:t>You now have an easy way to navigate between cliques!</a:t>
            </a:r>
          </a:p>
        </p:txBody>
      </p:sp>
    </p:spTree>
    <p:extLst>
      <p:ext uri="{BB962C8B-B14F-4D97-AF65-F5344CB8AC3E}">
        <p14:creationId xmlns:p14="http://schemas.microsoft.com/office/powerpoint/2010/main" val="370773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29FB70-AB3D-2FA4-2ADD-77E251CF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When silence is ellipsis</a:t>
            </a:r>
            <a:endParaRPr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6713A2F2-BA20-305B-FDF4-6EB28CE412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031785"/>
              </p:ext>
            </p:extLst>
          </p:nvPr>
        </p:nvGraphicFramePr>
        <p:xfrm>
          <a:off x="1124956" y="4124971"/>
          <a:ext cx="9512436" cy="1112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3376">
                  <a:extLst>
                    <a:ext uri="{9D8B030D-6E8A-4147-A177-3AD203B41FA5}">
                      <a16:colId xmlns:a16="http://schemas.microsoft.com/office/drawing/2014/main" val="811606304"/>
                    </a:ext>
                  </a:extLst>
                </a:gridCol>
                <a:gridCol w="1958209">
                  <a:extLst>
                    <a:ext uri="{9D8B030D-6E8A-4147-A177-3AD203B41FA5}">
                      <a16:colId xmlns:a16="http://schemas.microsoft.com/office/drawing/2014/main" val="10412915"/>
                    </a:ext>
                  </a:extLst>
                </a:gridCol>
                <a:gridCol w="652417">
                  <a:extLst>
                    <a:ext uri="{9D8B030D-6E8A-4147-A177-3AD203B41FA5}">
                      <a16:colId xmlns:a16="http://schemas.microsoft.com/office/drawing/2014/main" val="32429747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93205161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3266731748"/>
                    </a:ext>
                  </a:extLst>
                </a:gridCol>
                <a:gridCol w="444138">
                  <a:extLst>
                    <a:ext uri="{9D8B030D-6E8A-4147-A177-3AD203B41FA5}">
                      <a16:colId xmlns:a16="http://schemas.microsoft.com/office/drawing/2014/main" val="1157398525"/>
                    </a:ext>
                  </a:extLst>
                </a:gridCol>
                <a:gridCol w="661851">
                  <a:extLst>
                    <a:ext uri="{9D8B030D-6E8A-4147-A177-3AD203B41FA5}">
                      <a16:colId xmlns:a16="http://schemas.microsoft.com/office/drawing/2014/main" val="3921616627"/>
                    </a:ext>
                  </a:extLst>
                </a:gridCol>
                <a:gridCol w="905692">
                  <a:extLst>
                    <a:ext uri="{9D8B030D-6E8A-4147-A177-3AD203B41FA5}">
                      <a16:colId xmlns:a16="http://schemas.microsoft.com/office/drawing/2014/main" val="2626345276"/>
                    </a:ext>
                  </a:extLst>
                </a:gridCol>
                <a:gridCol w="748937">
                  <a:extLst>
                    <a:ext uri="{9D8B030D-6E8A-4147-A177-3AD203B41FA5}">
                      <a16:colId xmlns:a16="http://schemas.microsoft.com/office/drawing/2014/main" val="2564915764"/>
                    </a:ext>
                  </a:extLst>
                </a:gridCol>
                <a:gridCol w="555769">
                  <a:extLst>
                    <a:ext uri="{9D8B030D-6E8A-4147-A177-3AD203B41FA5}">
                      <a16:colId xmlns:a16="http://schemas.microsoft.com/office/drawing/2014/main" val="1570555071"/>
                    </a:ext>
                  </a:extLst>
                </a:gridCol>
                <a:gridCol w="1378676">
                  <a:extLst>
                    <a:ext uri="{9D8B030D-6E8A-4147-A177-3AD203B41FA5}">
                      <a16:colId xmlns:a16="http://schemas.microsoft.com/office/drawing/2014/main" val="419656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Stance subject</a:t>
                      </a:r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TW" dirty="0"/>
                        <a:t>Position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altLang="zh-TW" dirty="0"/>
                        <a:t>Stance object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Alignment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232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Alice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n’t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know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she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‘d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186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Mary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n’t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know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she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would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1" dirty="0">
                          <a:highlight>
                            <a:srgbClr val="FFFF00"/>
                          </a:highlight>
                        </a:rPr>
                        <a:t>(do)</a:t>
                      </a:r>
                      <a:endParaRPr lang="zh-TW" altLang="en-US" i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i="1" dirty="0">
                          <a:highlight>
                            <a:srgbClr val="FFFF00"/>
                          </a:highlight>
                        </a:rPr>
                        <a:t>(it)</a:t>
                      </a:r>
                      <a:endParaRPr lang="zh-TW" altLang="en-US" i="1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either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063389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6D091EE5-794A-BB83-1C8C-476CD2B40156}"/>
              </a:ext>
            </a:extLst>
          </p:cNvPr>
          <p:cNvSpPr txBox="1"/>
          <p:nvPr/>
        </p:nvSpPr>
        <p:spPr>
          <a:xfrm>
            <a:off x="2905760" y="5438503"/>
            <a:ext cx="6400800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Question: Do you think ellipsis is more likely with frame resonance or focal resonance?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0E5B614-348C-7293-E542-703F19E71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400977"/>
            <a:ext cx="11887200" cy="13906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0DF359D0-F648-9A0B-3D68-E23F558BDFCE}"/>
                  </a:ext>
                </a:extLst>
              </p14:cNvPr>
              <p14:cNvContentPartPr/>
              <p14:nvPr/>
            </p14:nvContentPartPr>
            <p14:xfrm>
              <a:off x="10226880" y="6266160"/>
              <a:ext cx="360" cy="36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0DF359D0-F648-9A0B-3D68-E23F558BDF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7520" y="625680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071A94E8-9831-16CD-3E4B-FB45C2F9BC2D}"/>
              </a:ext>
            </a:extLst>
          </p:cNvPr>
          <p:cNvSpPr txBox="1"/>
          <p:nvPr/>
        </p:nvSpPr>
        <p:spPr>
          <a:xfrm>
            <a:off x="809625" y="1355859"/>
            <a:ext cx="9417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Ellipsis: When something is left out because it is implied to be the same as a previous utterance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899604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E90BD3-B6BC-59C4-1B21-13508DC1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>
            <a:normAutofit/>
          </a:bodyPr>
          <a:lstStyle/>
          <a:p>
            <a:r>
              <a:rPr lang="en-US" altLang="zh-TW" dirty="0"/>
              <a:t>Question for today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608BC9-CCD4-7963-4119-91C93706F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8" y="2438400"/>
            <a:ext cx="4802031" cy="3809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HK" sz="2400" dirty="0"/>
              <a:t>For one of the questions you’ve done in class today, point out the frame and focal resonances, and explain what function the focal resonance is performing in each line.</a:t>
            </a:r>
            <a:endParaRPr lang="zh-HK" altLang="en-US" sz="2400" dirty="0"/>
          </a:p>
        </p:txBody>
      </p:sp>
      <p:pic>
        <p:nvPicPr>
          <p:cNvPr id="17" name="Picture 4" descr="Question mark on green pastel background">
            <a:extLst>
              <a:ext uri="{FF2B5EF4-FFF2-40B4-BE49-F238E27FC236}">
                <a16:creationId xmlns:a16="http://schemas.microsoft.com/office/drawing/2014/main" id="{175DD3ED-6B0F-4D08-948A-505CD5F1C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51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69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CF2FFF-011D-287F-EE48-EF4C2F08B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Ellipsis in repair</a:t>
            </a:r>
            <a:endParaRPr lang="zh-HK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0F262CE-5909-0961-E81B-0D318B2B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1995487"/>
            <a:ext cx="114395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86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445609-F232-507A-1DEA-5E401E000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Ellipsis in repair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4BAE99-3B2B-75B2-C9D5-FFCF48BF0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1995487"/>
            <a:ext cx="114395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30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A12CC7-782A-840A-4C2E-BBBA1F497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Ellipsis and Q&amp;A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957911-282E-61F3-4076-0A71B87BE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762" y="2262187"/>
            <a:ext cx="68484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475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B04D9A-F2CF-D2F5-D3BC-E94FBF411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Ellipsis and Q&amp;A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2220C87-1FF9-9398-DE67-699B7EE2B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7" y="2262187"/>
            <a:ext cx="873442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96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29FB70-AB3D-2FA4-2ADD-77E251CF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Annotating ellipsis</a:t>
            </a:r>
            <a:endParaRPr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0DF359D0-F648-9A0B-3D68-E23F558BDFCE}"/>
                  </a:ext>
                </a:extLst>
              </p14:cNvPr>
              <p14:cNvContentPartPr/>
              <p14:nvPr/>
            </p14:nvContentPartPr>
            <p14:xfrm>
              <a:off x="10226880" y="6266160"/>
              <a:ext cx="360" cy="36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0DF359D0-F648-9A0B-3D68-E23F558BDF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17520" y="625680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4ECE7B1F-95A4-D4CD-9EB3-6C47111BAD22}"/>
              </a:ext>
            </a:extLst>
          </p:cNvPr>
          <p:cNvSpPr txBox="1"/>
          <p:nvPr/>
        </p:nvSpPr>
        <p:spPr>
          <a:xfrm>
            <a:off x="339658" y="1368611"/>
            <a:ext cx="2679629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HK" sz="2800" dirty="0"/>
              <a:t>Hover over the token </a:t>
            </a:r>
            <a:r>
              <a:rPr lang="en-US" altLang="zh-HK" sz="2800" b="1" dirty="0"/>
              <a:t>after</a:t>
            </a:r>
            <a:r>
              <a:rPr lang="en-US" altLang="zh-HK" sz="2800" dirty="0"/>
              <a:t> the one you want to put a &lt;0&gt; in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HK" sz="2800" dirty="0"/>
              <a:t>Press z on your keyboard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HK" sz="2800" dirty="0"/>
              <a:t>Now you can draw resonances</a:t>
            </a:r>
          </a:p>
          <a:p>
            <a:pPr marL="342900" indent="-342900">
              <a:buFont typeface="+mj-lt"/>
              <a:buAutoNum type="arabicPeriod"/>
            </a:pPr>
            <a:endParaRPr lang="en-US" altLang="zh-HK" sz="2800" dirty="0"/>
          </a:p>
        </p:txBody>
      </p:sp>
      <p:pic>
        <p:nvPicPr>
          <p:cNvPr id="10" name="Rezonator 1.3.0 - sbc007.rez_ 2023-05-15 13-03-03">
            <a:hlinkClick r:id="" action="ppaction://media"/>
            <a:extLst>
              <a:ext uri="{FF2B5EF4-FFF2-40B4-BE49-F238E27FC236}">
                <a16:creationId xmlns:a16="http://schemas.microsoft.com/office/drawing/2014/main" id="{EEA78BAA-9D3A-B3AD-FA13-58FEA41D4E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31407" r="27175"/>
          <a:stretch/>
        </p:blipFill>
        <p:spPr>
          <a:xfrm>
            <a:off x="3175516" y="2197951"/>
            <a:ext cx="8878845" cy="430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9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5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E3886F-BDD4-EE7A-19D3-814C718CA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Your turn (2)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975077-D300-5019-A761-767799F85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HK" sz="3200" dirty="0"/>
              <a:t>Find an example of ellipsis among any of the examples of Q&amp;A, repair, or other resonance that you’ve worked on, and annotate the ellipsis.</a:t>
            </a:r>
            <a:endParaRPr lang="zh-HK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16203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433347-7EC4-F7A6-805A-0BF6F54AB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Things to look out for (Show 3)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120E88-577F-C4D6-6477-5950AA121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HK" dirty="0"/>
              <a:t>Self-initiated vs other-initiated repair</a:t>
            </a:r>
          </a:p>
          <a:p>
            <a:r>
              <a:rPr lang="en-US" altLang="zh-HK" dirty="0"/>
              <a:t>Is there an explicit word/phrase that initiates the repair? Or is it implicit (e.g. just by cutting yourself off)?</a:t>
            </a:r>
          </a:p>
          <a:p>
            <a:r>
              <a:rPr lang="en-US" altLang="zh-HK" dirty="0"/>
              <a:t>Is the trouble caused by overlap or inaudible sounds?</a:t>
            </a:r>
          </a:p>
          <a:p>
            <a:r>
              <a:rPr lang="en-US" altLang="zh-HK" dirty="0"/>
              <a:t>Is the trouble caused by a mistake in what was spoken or not?</a:t>
            </a:r>
          </a:p>
          <a:p>
            <a:r>
              <a:rPr lang="en-US" altLang="zh-HK" dirty="0"/>
              <a:t>In the repair (completion) does the speaker start directly from the trouble source, or add a little bit of context before?</a:t>
            </a:r>
          </a:p>
          <a:p>
            <a:r>
              <a:rPr lang="en-US" altLang="zh-HK" dirty="0"/>
              <a:t>Grammatical, prosodic (e.g. cutting oneself off) &amp; pragmatic cues for identifying trouble sources and repair initiations</a:t>
            </a:r>
          </a:p>
          <a:p>
            <a:r>
              <a:rPr lang="en-US" altLang="zh-HK" dirty="0"/>
              <a:t>Does the repair take place after a first pair part, after a second pair part, or neither? Does it take the form of insert or post expansion?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2128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FD3086-BEC3-362A-A618-ECCAB4C98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4935"/>
            <a:ext cx="9404723" cy="831136"/>
          </a:xfrm>
        </p:spPr>
        <p:txBody>
          <a:bodyPr/>
          <a:lstStyle/>
          <a:p>
            <a:r>
              <a:rPr lang="en-US" altLang="zh-TW" dirty="0"/>
              <a:t>In this class, you will …</a:t>
            </a:r>
            <a:endParaRPr lang="zh-TW" altLang="en-US" dirty="0"/>
          </a:p>
        </p:txBody>
      </p:sp>
      <p:graphicFrame>
        <p:nvGraphicFramePr>
          <p:cNvPr id="17" name="內容版面配置區 2">
            <a:extLst>
              <a:ext uri="{FF2B5EF4-FFF2-40B4-BE49-F238E27FC236}">
                <a16:creationId xmlns:a16="http://schemas.microsoft.com/office/drawing/2014/main" id="{EA84C92E-3E42-9A49-4504-30195F724B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042756"/>
              </p:ext>
            </p:extLst>
          </p:nvPr>
        </p:nvGraphicFramePr>
        <p:xfrm>
          <a:off x="646111" y="1366982"/>
          <a:ext cx="11019416" cy="5038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5944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3AEDDF-365A-C93E-A23E-0B183D7D4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1966967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Adding a rez with multiple tokens</a:t>
            </a:r>
            <a:endParaRPr lang="zh-HK" altLang="en-US" dirty="0"/>
          </a:p>
        </p:txBody>
      </p:sp>
      <p:pic>
        <p:nvPicPr>
          <p:cNvPr id="4" name="Rezonator 1.3.0 - week7_rez.rez 2023-05-17 02-08-34">
            <a:hlinkClick r:id="" action="ppaction://media"/>
            <a:extLst>
              <a:ext uri="{FF2B5EF4-FFF2-40B4-BE49-F238E27FC236}">
                <a16:creationId xmlns:a16="http://schemas.microsoft.com/office/drawing/2014/main" id="{658A6319-92EA-E933-9211-67DF3175EF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328" t="30597" r="21922"/>
          <a:stretch/>
        </p:blipFill>
        <p:spPr>
          <a:xfrm>
            <a:off x="4236719" y="1251902"/>
            <a:ext cx="7528561" cy="4354195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C188D33-C452-A9FB-15FD-0BF081A54174}"/>
              </a:ext>
            </a:extLst>
          </p:cNvPr>
          <p:cNvSpPr txBox="1">
            <a:spLocks/>
          </p:cNvSpPr>
          <p:nvPr/>
        </p:nvSpPr>
        <p:spPr>
          <a:xfrm>
            <a:off x="637875" y="2934456"/>
            <a:ext cx="3153076" cy="1704220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dirty="0"/>
              <a:t>Just drag-and-drop</a:t>
            </a:r>
          </a:p>
          <a:p>
            <a:r>
              <a:rPr lang="en-US" altLang="zh-HK" dirty="0"/>
              <a:t>Note: This is </a:t>
            </a:r>
            <a:r>
              <a:rPr lang="en-US" altLang="zh-HK" u="sng" dirty="0"/>
              <a:t>not</a:t>
            </a:r>
            <a:r>
              <a:rPr lang="en-US" altLang="zh-HK" dirty="0"/>
              <a:t> the same as </a:t>
            </a:r>
            <a:r>
              <a:rPr lang="en-US" altLang="zh-HK" dirty="0" err="1"/>
              <a:t>sidelinks</a:t>
            </a:r>
            <a:r>
              <a:rPr lang="en-US" altLang="zh-HK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96913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010E70-1DE6-8A37-AFEC-CC94CD13E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 resonance and focal resonance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AC65CE-64E4-485A-255A-810AB0DF5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7" y="2347278"/>
            <a:ext cx="5762625" cy="26574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1A7B703-3220-3B56-47BA-2EADB2C9E8F4}"/>
              </a:ext>
            </a:extLst>
          </p:cNvPr>
          <p:cNvSpPr/>
          <p:nvPr/>
        </p:nvSpPr>
        <p:spPr>
          <a:xfrm>
            <a:off x="1393637" y="5414056"/>
            <a:ext cx="9404723" cy="116694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Question: Which of the resonances between the third and fourth lines are frame resonances? Which are focal resonances? How does your answer differ from the relationships between the first three lines?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0929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010E70-1DE6-8A37-AFEC-CC94CD13E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 resonance and focal resonance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AC65CE-64E4-485A-255A-810AB0DF5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7" y="2347278"/>
            <a:ext cx="5762625" cy="26574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1A7B703-3220-3B56-47BA-2EADB2C9E8F4}"/>
              </a:ext>
            </a:extLst>
          </p:cNvPr>
          <p:cNvSpPr/>
          <p:nvPr/>
        </p:nvSpPr>
        <p:spPr>
          <a:xfrm>
            <a:off x="1393637" y="5414056"/>
            <a:ext cx="9404723" cy="116694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Question: Which of the resonances between the third and fourth lines are frame resonances? Which are focal resonances? How does your answer differ from the relationships between the first three lines? 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60C1F9-6FBF-029B-62AE-4B7EF1C60704}"/>
              </a:ext>
            </a:extLst>
          </p:cNvPr>
          <p:cNvSpPr/>
          <p:nvPr/>
        </p:nvSpPr>
        <p:spPr>
          <a:xfrm>
            <a:off x="6281510" y="2262551"/>
            <a:ext cx="1719489" cy="2814274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A7E8876-BE5F-2179-C471-E1721E872BBE}"/>
              </a:ext>
            </a:extLst>
          </p:cNvPr>
          <p:cNvSpPr/>
          <p:nvPr/>
        </p:nvSpPr>
        <p:spPr>
          <a:xfrm>
            <a:off x="8117568" y="3771855"/>
            <a:ext cx="616857" cy="116694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0FC46C-FE00-8C15-6287-925386B1CD9A}"/>
              </a:ext>
            </a:extLst>
          </p:cNvPr>
          <p:cNvSpPr/>
          <p:nvPr/>
        </p:nvSpPr>
        <p:spPr>
          <a:xfrm>
            <a:off x="5232560" y="2451827"/>
            <a:ext cx="932381" cy="248697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43DA390-C6D1-A716-947C-7DB340ABCB8A}"/>
              </a:ext>
            </a:extLst>
          </p:cNvPr>
          <p:cNvSpPr/>
          <p:nvPr/>
        </p:nvSpPr>
        <p:spPr>
          <a:xfrm>
            <a:off x="8066897" y="2451827"/>
            <a:ext cx="753253" cy="181537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5214261-1639-BBC1-5DF2-465D6029EE59}"/>
              </a:ext>
            </a:extLst>
          </p:cNvPr>
          <p:cNvSpPr/>
          <p:nvPr/>
        </p:nvSpPr>
        <p:spPr>
          <a:xfrm>
            <a:off x="1079660" y="2125551"/>
            <a:ext cx="1625440" cy="65255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Frame resonance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7E8A834-E900-1F51-31C3-B83928E237AA}"/>
              </a:ext>
            </a:extLst>
          </p:cNvPr>
          <p:cNvSpPr/>
          <p:nvPr/>
        </p:nvSpPr>
        <p:spPr>
          <a:xfrm>
            <a:off x="1079661" y="3359513"/>
            <a:ext cx="1625440" cy="67620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Focal resonance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0298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903A0-6017-0DA3-657A-C6DA273B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altLang="zh-TW">
                <a:solidFill>
                  <a:srgbClr val="EBEBEB"/>
                </a:solidFill>
              </a:rPr>
              <a:t>Diagraph</a:t>
            </a:r>
            <a:endParaRPr lang="zh-TW" altLang="en-US">
              <a:solidFill>
                <a:srgbClr val="EBEBEB"/>
              </a:solidFill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125E84D-E610-1B96-F3E2-FB22787875B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8930" y="3011634"/>
          <a:ext cx="10895371" cy="30015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54106">
                  <a:extLst>
                    <a:ext uri="{9D8B030D-6E8A-4147-A177-3AD203B41FA5}">
                      <a16:colId xmlns:a16="http://schemas.microsoft.com/office/drawing/2014/main" val="2003109130"/>
                    </a:ext>
                  </a:extLst>
                </a:gridCol>
                <a:gridCol w="1852601">
                  <a:extLst>
                    <a:ext uri="{9D8B030D-6E8A-4147-A177-3AD203B41FA5}">
                      <a16:colId xmlns:a16="http://schemas.microsoft.com/office/drawing/2014/main" val="1495391436"/>
                    </a:ext>
                  </a:extLst>
                </a:gridCol>
                <a:gridCol w="1580497">
                  <a:extLst>
                    <a:ext uri="{9D8B030D-6E8A-4147-A177-3AD203B41FA5}">
                      <a16:colId xmlns:a16="http://schemas.microsoft.com/office/drawing/2014/main" val="3166899624"/>
                    </a:ext>
                  </a:extLst>
                </a:gridCol>
                <a:gridCol w="2035597">
                  <a:extLst>
                    <a:ext uri="{9D8B030D-6E8A-4147-A177-3AD203B41FA5}">
                      <a16:colId xmlns:a16="http://schemas.microsoft.com/office/drawing/2014/main" val="2884785062"/>
                    </a:ext>
                  </a:extLst>
                </a:gridCol>
                <a:gridCol w="1718464">
                  <a:extLst>
                    <a:ext uri="{9D8B030D-6E8A-4147-A177-3AD203B41FA5}">
                      <a16:colId xmlns:a16="http://schemas.microsoft.com/office/drawing/2014/main" val="145018740"/>
                    </a:ext>
                  </a:extLst>
                </a:gridCol>
                <a:gridCol w="1854106">
                  <a:extLst>
                    <a:ext uri="{9D8B030D-6E8A-4147-A177-3AD203B41FA5}">
                      <a16:colId xmlns:a16="http://schemas.microsoft.com/office/drawing/2014/main" val="3473947346"/>
                    </a:ext>
                  </a:extLst>
                </a:gridCol>
              </a:tblGrid>
              <a:tr h="600305">
                <a:tc>
                  <a:txBody>
                    <a:bodyPr/>
                    <a:lstStyle/>
                    <a:p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A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B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C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D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502485391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Mary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and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he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 dirty="0"/>
                        <a:t>can take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700"/>
                        <a:t>leave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93348780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and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he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earns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leave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350212668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he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gets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sick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leave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2728868916"/>
                  </a:ext>
                </a:extLst>
              </a:tr>
              <a:tr h="600305">
                <a:tc>
                  <a:txBody>
                    <a:bodyPr/>
                    <a:lstStyle/>
                    <a:p>
                      <a:r>
                        <a:rPr lang="en-US" altLang="zh-TW" sz="2700"/>
                        <a:t>Alice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/>
                        <a:t>we</a:t>
                      </a:r>
                      <a:endParaRPr lang="zh-TW" altLang="en-US" sz="270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don’t get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endParaRPr lang="zh-TW" altLang="en-US" sz="2700" dirty="0"/>
                    </a:p>
                  </a:txBody>
                  <a:tcPr marL="136433" marR="136433" marT="68216" marB="68216"/>
                </a:tc>
                <a:tc>
                  <a:txBody>
                    <a:bodyPr/>
                    <a:lstStyle/>
                    <a:p>
                      <a:r>
                        <a:rPr lang="en-US" altLang="zh-TW" sz="2700" dirty="0"/>
                        <a:t>shit</a:t>
                      </a:r>
                      <a:endParaRPr lang="zh-TW" altLang="en-US" sz="2700" dirty="0"/>
                    </a:p>
                  </a:txBody>
                  <a:tcPr marL="136433" marR="136433" marT="68216" marB="68216"/>
                </a:tc>
                <a:extLst>
                  <a:ext uri="{0D108BD9-81ED-4DB2-BD59-A6C34878D82A}">
                    <a16:rowId xmlns:a16="http://schemas.microsoft.com/office/drawing/2014/main" val="1721408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1405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5454</TotalTime>
  <Words>932</Words>
  <Application>Microsoft Office PowerPoint</Application>
  <PresentationFormat>寬螢幕</PresentationFormat>
  <Paragraphs>194</Paragraphs>
  <Slides>35</Slides>
  <Notes>0</Notes>
  <HiddenSlides>0</HiddenSlides>
  <MMClips>6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1" baseType="lpstr">
      <vt:lpstr>Arial</vt:lpstr>
      <vt:lpstr>Calibri</vt:lpstr>
      <vt:lpstr>Century Gothic</vt:lpstr>
      <vt:lpstr>Corbel</vt:lpstr>
      <vt:lpstr>Wingdings 3</vt:lpstr>
      <vt:lpstr>離子</vt:lpstr>
      <vt:lpstr>Week 7: Advanced resonance</vt:lpstr>
      <vt:lpstr>While we’re waiting …</vt:lpstr>
      <vt:lpstr>Question for today</vt:lpstr>
      <vt:lpstr>Things to look out for (Show 3)</vt:lpstr>
      <vt:lpstr>In this class, you will …</vt:lpstr>
      <vt:lpstr>Adding a rez with multiple tokens</vt:lpstr>
      <vt:lpstr>Frame resonance and focal resonance</vt:lpstr>
      <vt:lpstr>Frame resonance and focal resonance</vt:lpstr>
      <vt:lpstr>Diagraph</vt:lpstr>
      <vt:lpstr>Analysing analogies in focal resonance</vt:lpstr>
      <vt:lpstr>Analysing analogies in focal resonance</vt:lpstr>
      <vt:lpstr>Your turn! (1)</vt:lpstr>
      <vt:lpstr>False starts in self-initiated repair</vt:lpstr>
      <vt:lpstr>Crossed resonance</vt:lpstr>
      <vt:lpstr>You can resonate with material from different lines!</vt:lpstr>
      <vt:lpstr>Let’s have some practice!</vt:lpstr>
      <vt:lpstr>Jumping to a line in Rezonator</vt:lpstr>
      <vt:lpstr>She’s kinda shy (lines 299-308)</vt:lpstr>
      <vt:lpstr>She’s kinda shy</vt:lpstr>
      <vt:lpstr>When words go offscreen</vt:lpstr>
      <vt:lpstr>The only way it’s gonna work (lines 78-84)</vt:lpstr>
      <vt:lpstr>The only way it’s gonna work</vt:lpstr>
      <vt:lpstr>A matter of convenience</vt:lpstr>
      <vt:lpstr>A matter of convenience</vt:lpstr>
      <vt:lpstr>Cliques</vt:lpstr>
      <vt:lpstr>The clique pane</vt:lpstr>
      <vt:lpstr>The clique stacker</vt:lpstr>
      <vt:lpstr>Going through the clique stacking</vt:lpstr>
      <vt:lpstr>When silence is ellipsis</vt:lpstr>
      <vt:lpstr>Ellipsis in repair</vt:lpstr>
      <vt:lpstr>Ellipsis in repair</vt:lpstr>
      <vt:lpstr>Ellipsis and Q&amp;A</vt:lpstr>
      <vt:lpstr>Ellipsis and Q&amp;A</vt:lpstr>
      <vt:lpstr>Annotating ellipsis</vt:lpstr>
      <vt:lpstr>Your turn (2)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5: Transcription and intonation</dc:title>
  <dc:creator>Ryan Lai</dc:creator>
  <cp:lastModifiedBy>Ryan Lai</cp:lastModifiedBy>
  <cp:revision>108</cp:revision>
  <dcterms:created xsi:type="dcterms:W3CDTF">2023-02-01T02:05:34Z</dcterms:created>
  <dcterms:modified xsi:type="dcterms:W3CDTF">2023-05-18T08:41:47Z</dcterms:modified>
</cp:coreProperties>
</file>